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handoutMasterIdLst>
    <p:handoutMasterId r:id="rId73"/>
  </p:handoutMasterIdLst>
  <p:sldIdLst>
    <p:sldId id="256" r:id="rId2"/>
    <p:sldId id="365" r:id="rId3"/>
    <p:sldId id="290" r:id="rId4"/>
    <p:sldId id="298" r:id="rId5"/>
    <p:sldId id="304" r:id="rId6"/>
    <p:sldId id="305" r:id="rId7"/>
    <p:sldId id="306" r:id="rId8"/>
    <p:sldId id="307" r:id="rId9"/>
    <p:sldId id="308" r:id="rId10"/>
    <p:sldId id="310" r:id="rId11"/>
    <p:sldId id="311" r:id="rId12"/>
    <p:sldId id="312" r:id="rId13"/>
    <p:sldId id="313" r:id="rId14"/>
    <p:sldId id="314" r:id="rId15"/>
    <p:sldId id="300" r:id="rId16"/>
    <p:sldId id="315" r:id="rId17"/>
    <p:sldId id="316" r:id="rId18"/>
    <p:sldId id="302" r:id="rId19"/>
    <p:sldId id="303" r:id="rId20"/>
    <p:sldId id="317" r:id="rId21"/>
    <p:sldId id="318" r:id="rId22"/>
    <p:sldId id="319" r:id="rId23"/>
    <p:sldId id="366" r:id="rId24"/>
    <p:sldId id="367" r:id="rId25"/>
    <p:sldId id="321" r:id="rId26"/>
    <p:sldId id="322" r:id="rId27"/>
    <p:sldId id="323" r:id="rId28"/>
    <p:sldId id="324" r:id="rId29"/>
    <p:sldId id="325" r:id="rId30"/>
    <p:sldId id="326" r:id="rId31"/>
    <p:sldId id="327" r:id="rId32"/>
    <p:sldId id="328" r:id="rId33"/>
    <p:sldId id="329" r:id="rId34"/>
    <p:sldId id="330" r:id="rId35"/>
    <p:sldId id="332" r:id="rId36"/>
    <p:sldId id="297" r:id="rId37"/>
    <p:sldId id="334" r:id="rId38"/>
    <p:sldId id="335" r:id="rId39"/>
    <p:sldId id="336" r:id="rId40"/>
    <p:sldId id="337" r:id="rId41"/>
    <p:sldId id="338" r:id="rId42"/>
    <p:sldId id="339" r:id="rId43"/>
    <p:sldId id="340" r:id="rId44"/>
    <p:sldId id="343" r:id="rId45"/>
    <p:sldId id="341" r:id="rId46"/>
    <p:sldId id="342" r:id="rId47"/>
    <p:sldId id="344" r:id="rId48"/>
    <p:sldId id="345" r:id="rId49"/>
    <p:sldId id="346" r:id="rId50"/>
    <p:sldId id="347" r:id="rId51"/>
    <p:sldId id="348" r:id="rId52"/>
    <p:sldId id="349" r:id="rId53"/>
    <p:sldId id="350" r:id="rId54"/>
    <p:sldId id="351" r:id="rId55"/>
    <p:sldId id="352" r:id="rId56"/>
    <p:sldId id="353" r:id="rId57"/>
    <p:sldId id="333" r:id="rId58"/>
    <p:sldId id="291" r:id="rId59"/>
    <p:sldId id="292" r:id="rId60"/>
    <p:sldId id="354" r:id="rId61"/>
    <p:sldId id="355" r:id="rId62"/>
    <p:sldId id="356" r:id="rId63"/>
    <p:sldId id="357" r:id="rId64"/>
    <p:sldId id="358" r:id="rId65"/>
    <p:sldId id="359" r:id="rId66"/>
    <p:sldId id="360" r:id="rId67"/>
    <p:sldId id="361" r:id="rId68"/>
    <p:sldId id="362" r:id="rId69"/>
    <p:sldId id="363" r:id="rId70"/>
    <p:sldId id="364" r:id="rId71"/>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p:scale>
          <a:sx n="80" d="100"/>
          <a:sy n="80" d="100"/>
        </p:scale>
        <p:origin x="136" y="-40"/>
      </p:cViewPr>
      <p:guideLst>
        <p:guide orient="horz" pos="2160"/>
        <p:guide orient="horz" pos="3888"/>
        <p:guide orient="horz" pos="432"/>
        <p:guide orient="horz" pos="3072"/>
        <p:guide orient="horz" pos="3408"/>
        <p:guide pos="3839"/>
        <p:guide pos="383"/>
        <p:guide pos="7295"/>
        <p:guide pos="815"/>
        <p:guide pos="2879"/>
        <p:guide pos="3071"/>
      </p:guideLst>
    </p:cSldViewPr>
  </p:slideViewPr>
  <p:notesTextViewPr>
    <p:cViewPr>
      <p:scale>
        <a:sx n="1" d="1"/>
        <a:sy n="1" d="1"/>
      </p:scale>
      <p:origin x="0" y="0"/>
    </p:cViewPr>
  </p:notesTextViewPr>
  <p:notesViewPr>
    <p:cSldViewPr showGuides="1">
      <p:cViewPr varScale="1">
        <p:scale>
          <a:sx n="85" d="100"/>
          <a:sy n="85" d="100"/>
        </p:scale>
        <p:origin x="305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372FDD7E-EBAE-48B5-BAC3-813390DFEA40}" type="datetime1">
              <a:rPr lang="tr-TR" smtClean="0"/>
              <a:t>9.01.2019</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98ED8CD-4E4C-49AC-BDC6-2963BA49E54F}" type="slidenum">
              <a:rPr lang="tr-TR" smtClean="0"/>
              <a:t>‹#›</a:t>
            </a:fld>
            <a:endParaRPr lang="tr-TR"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DDDFEA5B-1183-4EF3-B6A5-DC9E52B66D30}" type="datetime1">
              <a:rPr lang="tr-TR" noProof="0" smtClean="0"/>
              <a:t>9.01.2019</a:t>
            </a:fld>
            <a:endParaRPr lang="tr-TR" noProof="0"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5FB91549-43BF-425A-AF25-75262019208C}" type="slidenum">
              <a:rPr lang="tr-TR" noProof="0" smtClean="0"/>
              <a:t>‹#›</a:t>
            </a:fld>
            <a:endParaRPr lang="tr-TR" noProof="0"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1</a:t>
            </a:fld>
            <a:endParaRPr lang="tr-TR" dirty="0"/>
          </a:p>
        </p:txBody>
      </p:sp>
    </p:spTree>
    <p:extLst>
      <p:ext uri="{BB962C8B-B14F-4D97-AF65-F5344CB8AC3E}">
        <p14:creationId xmlns:p14="http://schemas.microsoft.com/office/powerpoint/2010/main" val="353178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19</a:t>
            </a:fld>
            <a:endParaRPr lang="tr-TR" dirty="0"/>
          </a:p>
        </p:txBody>
      </p:sp>
    </p:spTree>
    <p:extLst>
      <p:ext uri="{BB962C8B-B14F-4D97-AF65-F5344CB8AC3E}">
        <p14:creationId xmlns:p14="http://schemas.microsoft.com/office/powerpoint/2010/main" val="414622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20</a:t>
            </a:fld>
            <a:endParaRPr lang="tr-TR" dirty="0"/>
          </a:p>
        </p:txBody>
      </p:sp>
    </p:spTree>
    <p:extLst>
      <p:ext uri="{BB962C8B-B14F-4D97-AF65-F5344CB8AC3E}">
        <p14:creationId xmlns:p14="http://schemas.microsoft.com/office/powerpoint/2010/main" val="760836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21</a:t>
            </a:fld>
            <a:endParaRPr lang="tr-TR" dirty="0"/>
          </a:p>
        </p:txBody>
      </p:sp>
    </p:spTree>
    <p:extLst>
      <p:ext uri="{BB962C8B-B14F-4D97-AF65-F5344CB8AC3E}">
        <p14:creationId xmlns:p14="http://schemas.microsoft.com/office/powerpoint/2010/main" val="2587969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22</a:t>
            </a:fld>
            <a:endParaRPr lang="tr-TR" dirty="0"/>
          </a:p>
        </p:txBody>
      </p:sp>
    </p:spTree>
    <p:extLst>
      <p:ext uri="{BB962C8B-B14F-4D97-AF65-F5344CB8AC3E}">
        <p14:creationId xmlns:p14="http://schemas.microsoft.com/office/powerpoint/2010/main" val="40916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23</a:t>
            </a:fld>
            <a:endParaRPr lang="tr-TR" dirty="0"/>
          </a:p>
        </p:txBody>
      </p:sp>
    </p:spTree>
    <p:extLst>
      <p:ext uri="{BB962C8B-B14F-4D97-AF65-F5344CB8AC3E}">
        <p14:creationId xmlns:p14="http://schemas.microsoft.com/office/powerpoint/2010/main" val="4116841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24</a:t>
            </a:fld>
            <a:endParaRPr lang="tr-TR" dirty="0"/>
          </a:p>
        </p:txBody>
      </p:sp>
    </p:spTree>
    <p:extLst>
      <p:ext uri="{BB962C8B-B14F-4D97-AF65-F5344CB8AC3E}">
        <p14:creationId xmlns:p14="http://schemas.microsoft.com/office/powerpoint/2010/main" val="2849121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25</a:t>
            </a:fld>
            <a:endParaRPr lang="tr-TR" dirty="0"/>
          </a:p>
        </p:txBody>
      </p:sp>
    </p:spTree>
    <p:extLst>
      <p:ext uri="{BB962C8B-B14F-4D97-AF65-F5344CB8AC3E}">
        <p14:creationId xmlns:p14="http://schemas.microsoft.com/office/powerpoint/2010/main" val="1286795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26</a:t>
            </a:fld>
            <a:endParaRPr lang="tr-TR" dirty="0"/>
          </a:p>
        </p:txBody>
      </p:sp>
    </p:spTree>
    <p:extLst>
      <p:ext uri="{BB962C8B-B14F-4D97-AF65-F5344CB8AC3E}">
        <p14:creationId xmlns:p14="http://schemas.microsoft.com/office/powerpoint/2010/main" val="4007469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27</a:t>
            </a:fld>
            <a:endParaRPr lang="tr-TR" dirty="0"/>
          </a:p>
        </p:txBody>
      </p:sp>
    </p:spTree>
    <p:extLst>
      <p:ext uri="{BB962C8B-B14F-4D97-AF65-F5344CB8AC3E}">
        <p14:creationId xmlns:p14="http://schemas.microsoft.com/office/powerpoint/2010/main" val="3549812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28</a:t>
            </a:fld>
            <a:endParaRPr lang="tr-TR" dirty="0"/>
          </a:p>
        </p:txBody>
      </p:sp>
    </p:spTree>
    <p:extLst>
      <p:ext uri="{BB962C8B-B14F-4D97-AF65-F5344CB8AC3E}">
        <p14:creationId xmlns:p14="http://schemas.microsoft.com/office/powerpoint/2010/main" val="446889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a:t>
            </a:fld>
            <a:endParaRPr lang="tr-TR" dirty="0"/>
          </a:p>
        </p:txBody>
      </p:sp>
    </p:spTree>
    <p:extLst>
      <p:ext uri="{BB962C8B-B14F-4D97-AF65-F5344CB8AC3E}">
        <p14:creationId xmlns:p14="http://schemas.microsoft.com/office/powerpoint/2010/main" val="934144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29</a:t>
            </a:fld>
            <a:endParaRPr lang="tr-TR" dirty="0"/>
          </a:p>
        </p:txBody>
      </p:sp>
    </p:spTree>
    <p:extLst>
      <p:ext uri="{BB962C8B-B14F-4D97-AF65-F5344CB8AC3E}">
        <p14:creationId xmlns:p14="http://schemas.microsoft.com/office/powerpoint/2010/main" val="3665275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30</a:t>
            </a:fld>
            <a:endParaRPr lang="tr-TR" dirty="0"/>
          </a:p>
        </p:txBody>
      </p:sp>
    </p:spTree>
    <p:extLst>
      <p:ext uri="{BB962C8B-B14F-4D97-AF65-F5344CB8AC3E}">
        <p14:creationId xmlns:p14="http://schemas.microsoft.com/office/powerpoint/2010/main" val="2785693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31</a:t>
            </a:fld>
            <a:endParaRPr lang="tr-TR" dirty="0"/>
          </a:p>
        </p:txBody>
      </p:sp>
    </p:spTree>
    <p:extLst>
      <p:ext uri="{BB962C8B-B14F-4D97-AF65-F5344CB8AC3E}">
        <p14:creationId xmlns:p14="http://schemas.microsoft.com/office/powerpoint/2010/main" val="3121526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32</a:t>
            </a:fld>
            <a:endParaRPr lang="tr-TR" dirty="0"/>
          </a:p>
        </p:txBody>
      </p:sp>
    </p:spTree>
    <p:extLst>
      <p:ext uri="{BB962C8B-B14F-4D97-AF65-F5344CB8AC3E}">
        <p14:creationId xmlns:p14="http://schemas.microsoft.com/office/powerpoint/2010/main" val="673511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33</a:t>
            </a:fld>
            <a:endParaRPr lang="tr-TR" dirty="0"/>
          </a:p>
        </p:txBody>
      </p:sp>
    </p:spTree>
    <p:extLst>
      <p:ext uri="{BB962C8B-B14F-4D97-AF65-F5344CB8AC3E}">
        <p14:creationId xmlns:p14="http://schemas.microsoft.com/office/powerpoint/2010/main" val="210857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34</a:t>
            </a:fld>
            <a:endParaRPr lang="tr-TR" dirty="0"/>
          </a:p>
        </p:txBody>
      </p:sp>
    </p:spTree>
    <p:extLst>
      <p:ext uri="{BB962C8B-B14F-4D97-AF65-F5344CB8AC3E}">
        <p14:creationId xmlns:p14="http://schemas.microsoft.com/office/powerpoint/2010/main" val="2777124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35</a:t>
            </a:fld>
            <a:endParaRPr lang="tr-TR" dirty="0"/>
          </a:p>
        </p:txBody>
      </p:sp>
    </p:spTree>
    <p:extLst>
      <p:ext uri="{BB962C8B-B14F-4D97-AF65-F5344CB8AC3E}">
        <p14:creationId xmlns:p14="http://schemas.microsoft.com/office/powerpoint/2010/main" val="1460743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36</a:t>
            </a:fld>
            <a:endParaRPr lang="tr-TR" dirty="0"/>
          </a:p>
        </p:txBody>
      </p:sp>
    </p:spTree>
    <p:extLst>
      <p:ext uri="{BB962C8B-B14F-4D97-AF65-F5344CB8AC3E}">
        <p14:creationId xmlns:p14="http://schemas.microsoft.com/office/powerpoint/2010/main" val="365417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37</a:t>
            </a:fld>
            <a:endParaRPr lang="tr-TR" dirty="0"/>
          </a:p>
        </p:txBody>
      </p:sp>
    </p:spTree>
    <p:extLst>
      <p:ext uri="{BB962C8B-B14F-4D97-AF65-F5344CB8AC3E}">
        <p14:creationId xmlns:p14="http://schemas.microsoft.com/office/powerpoint/2010/main" val="1507935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38</a:t>
            </a:fld>
            <a:endParaRPr lang="tr-TR" dirty="0"/>
          </a:p>
        </p:txBody>
      </p:sp>
    </p:spTree>
    <p:extLst>
      <p:ext uri="{BB962C8B-B14F-4D97-AF65-F5344CB8AC3E}">
        <p14:creationId xmlns:p14="http://schemas.microsoft.com/office/powerpoint/2010/main" val="86099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a:t>
            </a:fld>
            <a:endParaRPr lang="tr-TR" dirty="0"/>
          </a:p>
        </p:txBody>
      </p:sp>
    </p:spTree>
    <p:extLst>
      <p:ext uri="{BB962C8B-B14F-4D97-AF65-F5344CB8AC3E}">
        <p14:creationId xmlns:p14="http://schemas.microsoft.com/office/powerpoint/2010/main" val="240999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39</a:t>
            </a:fld>
            <a:endParaRPr lang="tr-TR" dirty="0"/>
          </a:p>
        </p:txBody>
      </p:sp>
    </p:spTree>
    <p:extLst>
      <p:ext uri="{BB962C8B-B14F-4D97-AF65-F5344CB8AC3E}">
        <p14:creationId xmlns:p14="http://schemas.microsoft.com/office/powerpoint/2010/main" val="1843642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40</a:t>
            </a:fld>
            <a:endParaRPr lang="tr-TR" dirty="0"/>
          </a:p>
        </p:txBody>
      </p:sp>
    </p:spTree>
    <p:extLst>
      <p:ext uri="{BB962C8B-B14F-4D97-AF65-F5344CB8AC3E}">
        <p14:creationId xmlns:p14="http://schemas.microsoft.com/office/powerpoint/2010/main" val="2168480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41</a:t>
            </a:fld>
            <a:endParaRPr lang="tr-TR" dirty="0"/>
          </a:p>
        </p:txBody>
      </p:sp>
    </p:spTree>
    <p:extLst>
      <p:ext uri="{BB962C8B-B14F-4D97-AF65-F5344CB8AC3E}">
        <p14:creationId xmlns:p14="http://schemas.microsoft.com/office/powerpoint/2010/main" val="1838820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42</a:t>
            </a:fld>
            <a:endParaRPr lang="tr-TR" dirty="0"/>
          </a:p>
        </p:txBody>
      </p:sp>
    </p:spTree>
    <p:extLst>
      <p:ext uri="{BB962C8B-B14F-4D97-AF65-F5344CB8AC3E}">
        <p14:creationId xmlns:p14="http://schemas.microsoft.com/office/powerpoint/2010/main" val="2114573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43</a:t>
            </a:fld>
            <a:endParaRPr lang="tr-TR" dirty="0"/>
          </a:p>
        </p:txBody>
      </p:sp>
    </p:spTree>
    <p:extLst>
      <p:ext uri="{BB962C8B-B14F-4D97-AF65-F5344CB8AC3E}">
        <p14:creationId xmlns:p14="http://schemas.microsoft.com/office/powerpoint/2010/main" val="2712072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44</a:t>
            </a:fld>
            <a:endParaRPr lang="tr-TR" dirty="0"/>
          </a:p>
        </p:txBody>
      </p:sp>
    </p:spTree>
    <p:extLst>
      <p:ext uri="{BB962C8B-B14F-4D97-AF65-F5344CB8AC3E}">
        <p14:creationId xmlns:p14="http://schemas.microsoft.com/office/powerpoint/2010/main" val="2544174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45</a:t>
            </a:fld>
            <a:endParaRPr lang="tr-TR" dirty="0"/>
          </a:p>
        </p:txBody>
      </p:sp>
    </p:spTree>
    <p:extLst>
      <p:ext uri="{BB962C8B-B14F-4D97-AF65-F5344CB8AC3E}">
        <p14:creationId xmlns:p14="http://schemas.microsoft.com/office/powerpoint/2010/main" val="3581528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46</a:t>
            </a:fld>
            <a:endParaRPr lang="tr-TR" dirty="0"/>
          </a:p>
        </p:txBody>
      </p:sp>
    </p:spTree>
    <p:extLst>
      <p:ext uri="{BB962C8B-B14F-4D97-AF65-F5344CB8AC3E}">
        <p14:creationId xmlns:p14="http://schemas.microsoft.com/office/powerpoint/2010/main" val="1429710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47</a:t>
            </a:fld>
            <a:endParaRPr lang="tr-TR" dirty="0"/>
          </a:p>
        </p:txBody>
      </p:sp>
    </p:spTree>
    <p:extLst>
      <p:ext uri="{BB962C8B-B14F-4D97-AF65-F5344CB8AC3E}">
        <p14:creationId xmlns:p14="http://schemas.microsoft.com/office/powerpoint/2010/main" val="2869712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48</a:t>
            </a:fld>
            <a:endParaRPr lang="tr-TR" dirty="0"/>
          </a:p>
        </p:txBody>
      </p:sp>
    </p:spTree>
    <p:extLst>
      <p:ext uri="{BB962C8B-B14F-4D97-AF65-F5344CB8AC3E}">
        <p14:creationId xmlns:p14="http://schemas.microsoft.com/office/powerpoint/2010/main" val="148199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4</a:t>
            </a:fld>
            <a:endParaRPr lang="tr-TR" dirty="0"/>
          </a:p>
        </p:txBody>
      </p:sp>
    </p:spTree>
    <p:extLst>
      <p:ext uri="{BB962C8B-B14F-4D97-AF65-F5344CB8AC3E}">
        <p14:creationId xmlns:p14="http://schemas.microsoft.com/office/powerpoint/2010/main" val="2046758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49</a:t>
            </a:fld>
            <a:endParaRPr lang="tr-TR" dirty="0"/>
          </a:p>
        </p:txBody>
      </p:sp>
    </p:spTree>
    <p:extLst>
      <p:ext uri="{BB962C8B-B14F-4D97-AF65-F5344CB8AC3E}">
        <p14:creationId xmlns:p14="http://schemas.microsoft.com/office/powerpoint/2010/main" val="120090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50</a:t>
            </a:fld>
            <a:endParaRPr lang="tr-TR" dirty="0"/>
          </a:p>
        </p:txBody>
      </p:sp>
    </p:spTree>
    <p:extLst>
      <p:ext uri="{BB962C8B-B14F-4D97-AF65-F5344CB8AC3E}">
        <p14:creationId xmlns:p14="http://schemas.microsoft.com/office/powerpoint/2010/main" val="28924633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51</a:t>
            </a:fld>
            <a:endParaRPr lang="tr-TR" dirty="0"/>
          </a:p>
        </p:txBody>
      </p:sp>
    </p:spTree>
    <p:extLst>
      <p:ext uri="{BB962C8B-B14F-4D97-AF65-F5344CB8AC3E}">
        <p14:creationId xmlns:p14="http://schemas.microsoft.com/office/powerpoint/2010/main" val="3287931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52</a:t>
            </a:fld>
            <a:endParaRPr lang="tr-TR" dirty="0"/>
          </a:p>
        </p:txBody>
      </p:sp>
    </p:spTree>
    <p:extLst>
      <p:ext uri="{BB962C8B-B14F-4D97-AF65-F5344CB8AC3E}">
        <p14:creationId xmlns:p14="http://schemas.microsoft.com/office/powerpoint/2010/main" val="3494873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53</a:t>
            </a:fld>
            <a:endParaRPr lang="tr-TR" dirty="0"/>
          </a:p>
        </p:txBody>
      </p:sp>
    </p:spTree>
    <p:extLst>
      <p:ext uri="{BB962C8B-B14F-4D97-AF65-F5344CB8AC3E}">
        <p14:creationId xmlns:p14="http://schemas.microsoft.com/office/powerpoint/2010/main" val="3206984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54</a:t>
            </a:fld>
            <a:endParaRPr lang="tr-TR" dirty="0"/>
          </a:p>
        </p:txBody>
      </p:sp>
    </p:spTree>
    <p:extLst>
      <p:ext uri="{BB962C8B-B14F-4D97-AF65-F5344CB8AC3E}">
        <p14:creationId xmlns:p14="http://schemas.microsoft.com/office/powerpoint/2010/main" val="39785020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55</a:t>
            </a:fld>
            <a:endParaRPr lang="tr-TR" dirty="0"/>
          </a:p>
        </p:txBody>
      </p:sp>
    </p:spTree>
    <p:extLst>
      <p:ext uri="{BB962C8B-B14F-4D97-AF65-F5344CB8AC3E}">
        <p14:creationId xmlns:p14="http://schemas.microsoft.com/office/powerpoint/2010/main" val="35666616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56</a:t>
            </a:fld>
            <a:endParaRPr lang="tr-TR" dirty="0"/>
          </a:p>
        </p:txBody>
      </p:sp>
    </p:spTree>
    <p:extLst>
      <p:ext uri="{BB962C8B-B14F-4D97-AF65-F5344CB8AC3E}">
        <p14:creationId xmlns:p14="http://schemas.microsoft.com/office/powerpoint/2010/main" val="1612488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57</a:t>
            </a:fld>
            <a:endParaRPr lang="tr-TR" dirty="0"/>
          </a:p>
        </p:txBody>
      </p:sp>
    </p:spTree>
    <p:extLst>
      <p:ext uri="{BB962C8B-B14F-4D97-AF65-F5344CB8AC3E}">
        <p14:creationId xmlns:p14="http://schemas.microsoft.com/office/powerpoint/2010/main" val="5853401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58</a:t>
            </a:fld>
            <a:endParaRPr lang="tr-TR" dirty="0"/>
          </a:p>
        </p:txBody>
      </p:sp>
    </p:spTree>
    <p:extLst>
      <p:ext uri="{BB962C8B-B14F-4D97-AF65-F5344CB8AC3E}">
        <p14:creationId xmlns:p14="http://schemas.microsoft.com/office/powerpoint/2010/main" val="57627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14</a:t>
            </a:fld>
            <a:endParaRPr lang="tr-TR" dirty="0"/>
          </a:p>
        </p:txBody>
      </p:sp>
    </p:spTree>
    <p:extLst>
      <p:ext uri="{BB962C8B-B14F-4D97-AF65-F5344CB8AC3E}">
        <p14:creationId xmlns:p14="http://schemas.microsoft.com/office/powerpoint/2010/main" val="145342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59</a:t>
            </a:fld>
            <a:endParaRPr lang="tr-TR" dirty="0"/>
          </a:p>
        </p:txBody>
      </p:sp>
    </p:spTree>
    <p:extLst>
      <p:ext uri="{BB962C8B-B14F-4D97-AF65-F5344CB8AC3E}">
        <p14:creationId xmlns:p14="http://schemas.microsoft.com/office/powerpoint/2010/main" val="1752123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60</a:t>
            </a:fld>
            <a:endParaRPr lang="tr-TR" dirty="0"/>
          </a:p>
        </p:txBody>
      </p:sp>
    </p:spTree>
    <p:extLst>
      <p:ext uri="{BB962C8B-B14F-4D97-AF65-F5344CB8AC3E}">
        <p14:creationId xmlns:p14="http://schemas.microsoft.com/office/powerpoint/2010/main" val="1461100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61</a:t>
            </a:fld>
            <a:endParaRPr lang="tr-TR" dirty="0"/>
          </a:p>
        </p:txBody>
      </p:sp>
    </p:spTree>
    <p:extLst>
      <p:ext uri="{BB962C8B-B14F-4D97-AF65-F5344CB8AC3E}">
        <p14:creationId xmlns:p14="http://schemas.microsoft.com/office/powerpoint/2010/main" val="4408253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62</a:t>
            </a:fld>
            <a:endParaRPr lang="tr-TR" dirty="0"/>
          </a:p>
        </p:txBody>
      </p:sp>
    </p:spTree>
    <p:extLst>
      <p:ext uri="{BB962C8B-B14F-4D97-AF65-F5344CB8AC3E}">
        <p14:creationId xmlns:p14="http://schemas.microsoft.com/office/powerpoint/2010/main" val="36602879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63</a:t>
            </a:fld>
            <a:endParaRPr lang="tr-TR" dirty="0"/>
          </a:p>
        </p:txBody>
      </p:sp>
    </p:spTree>
    <p:extLst>
      <p:ext uri="{BB962C8B-B14F-4D97-AF65-F5344CB8AC3E}">
        <p14:creationId xmlns:p14="http://schemas.microsoft.com/office/powerpoint/2010/main" val="26417814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64</a:t>
            </a:fld>
            <a:endParaRPr lang="tr-TR" dirty="0"/>
          </a:p>
        </p:txBody>
      </p:sp>
    </p:spTree>
    <p:extLst>
      <p:ext uri="{BB962C8B-B14F-4D97-AF65-F5344CB8AC3E}">
        <p14:creationId xmlns:p14="http://schemas.microsoft.com/office/powerpoint/2010/main" val="40098377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65</a:t>
            </a:fld>
            <a:endParaRPr lang="tr-TR" dirty="0"/>
          </a:p>
        </p:txBody>
      </p:sp>
    </p:spTree>
    <p:extLst>
      <p:ext uri="{BB962C8B-B14F-4D97-AF65-F5344CB8AC3E}">
        <p14:creationId xmlns:p14="http://schemas.microsoft.com/office/powerpoint/2010/main" val="801889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66</a:t>
            </a:fld>
            <a:endParaRPr lang="tr-TR" dirty="0"/>
          </a:p>
        </p:txBody>
      </p:sp>
    </p:spTree>
    <p:extLst>
      <p:ext uri="{BB962C8B-B14F-4D97-AF65-F5344CB8AC3E}">
        <p14:creationId xmlns:p14="http://schemas.microsoft.com/office/powerpoint/2010/main" val="23310570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67</a:t>
            </a:fld>
            <a:endParaRPr lang="tr-TR" dirty="0"/>
          </a:p>
        </p:txBody>
      </p:sp>
    </p:spTree>
    <p:extLst>
      <p:ext uri="{BB962C8B-B14F-4D97-AF65-F5344CB8AC3E}">
        <p14:creationId xmlns:p14="http://schemas.microsoft.com/office/powerpoint/2010/main" val="3460870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68</a:t>
            </a:fld>
            <a:endParaRPr lang="tr-TR" dirty="0"/>
          </a:p>
        </p:txBody>
      </p:sp>
    </p:spTree>
    <p:extLst>
      <p:ext uri="{BB962C8B-B14F-4D97-AF65-F5344CB8AC3E}">
        <p14:creationId xmlns:p14="http://schemas.microsoft.com/office/powerpoint/2010/main" val="103102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15</a:t>
            </a:fld>
            <a:endParaRPr lang="tr-TR" dirty="0"/>
          </a:p>
        </p:txBody>
      </p:sp>
    </p:spTree>
    <p:extLst>
      <p:ext uri="{BB962C8B-B14F-4D97-AF65-F5344CB8AC3E}">
        <p14:creationId xmlns:p14="http://schemas.microsoft.com/office/powerpoint/2010/main" val="10938579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69</a:t>
            </a:fld>
            <a:endParaRPr lang="tr-TR" dirty="0"/>
          </a:p>
        </p:txBody>
      </p:sp>
    </p:spTree>
    <p:extLst>
      <p:ext uri="{BB962C8B-B14F-4D97-AF65-F5344CB8AC3E}">
        <p14:creationId xmlns:p14="http://schemas.microsoft.com/office/powerpoint/2010/main" val="10650910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70</a:t>
            </a:fld>
            <a:endParaRPr lang="tr-TR" dirty="0"/>
          </a:p>
        </p:txBody>
      </p:sp>
    </p:spTree>
    <p:extLst>
      <p:ext uri="{BB962C8B-B14F-4D97-AF65-F5344CB8AC3E}">
        <p14:creationId xmlns:p14="http://schemas.microsoft.com/office/powerpoint/2010/main" val="1881407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16</a:t>
            </a:fld>
            <a:endParaRPr lang="tr-TR" dirty="0"/>
          </a:p>
        </p:txBody>
      </p:sp>
    </p:spTree>
    <p:extLst>
      <p:ext uri="{BB962C8B-B14F-4D97-AF65-F5344CB8AC3E}">
        <p14:creationId xmlns:p14="http://schemas.microsoft.com/office/powerpoint/2010/main" val="995873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17</a:t>
            </a:fld>
            <a:endParaRPr lang="tr-TR" dirty="0"/>
          </a:p>
        </p:txBody>
      </p:sp>
    </p:spTree>
    <p:extLst>
      <p:ext uri="{BB962C8B-B14F-4D97-AF65-F5344CB8AC3E}">
        <p14:creationId xmlns:p14="http://schemas.microsoft.com/office/powerpoint/2010/main" val="3960479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18</a:t>
            </a:fld>
            <a:endParaRPr lang="tr-TR" dirty="0"/>
          </a:p>
        </p:txBody>
      </p:sp>
    </p:spTree>
    <p:extLst>
      <p:ext uri="{BB962C8B-B14F-4D97-AF65-F5344CB8AC3E}">
        <p14:creationId xmlns:p14="http://schemas.microsoft.com/office/powerpoint/2010/main" val="507781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4" name="Grup 3"/>
          <p:cNvGrpSpPr/>
          <p:nvPr/>
        </p:nvGrpSpPr>
        <p:grpSpPr>
          <a:xfrm>
            <a:off x="31542" y="-1"/>
            <a:ext cx="12190413" cy="6858001"/>
            <a:chOff x="-1588" y="0"/>
            <a:chExt cx="12190413" cy="6858001"/>
          </a:xfrm>
        </p:grpSpPr>
        <p:sp>
          <p:nvSpPr>
            <p:cNvPr id="11" name="Dikdörtgen 10"/>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rtl="0"/>
              <a:endParaRPr lang="tr-TR" noProof="0" dirty="0"/>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grpSp>
      <p:sp>
        <p:nvSpPr>
          <p:cNvPr id="2" name="Başlık 1"/>
          <p:cNvSpPr>
            <a:spLocks noGrp="1"/>
          </p:cNvSpPr>
          <p:nvPr>
            <p:ph type="ctrTitle"/>
          </p:nvPr>
        </p:nvSpPr>
        <p:spPr>
          <a:xfrm>
            <a:off x="608013" y="609600"/>
            <a:ext cx="3962400" cy="4724399"/>
          </a:xfrm>
        </p:spPr>
        <p:txBody>
          <a:bodyPr rtlCol="0">
            <a:normAutofit/>
          </a:bodyPr>
          <a:lstStyle>
            <a:lvl1pPr>
              <a:defRPr sz="4800"/>
            </a:lvl1pPr>
          </a:lstStyle>
          <a:p>
            <a:pPr rtl="0"/>
            <a:r>
              <a:rPr lang="tr-TR" noProof="0"/>
              <a:t>Asıl başlık stili için tıklayın</a:t>
            </a:r>
            <a:endParaRPr lang="tr-TR" noProof="0" dirty="0"/>
          </a:p>
        </p:txBody>
      </p:sp>
      <p:sp>
        <p:nvSpPr>
          <p:cNvPr id="3" name="Alt Başlık 2"/>
          <p:cNvSpPr>
            <a:spLocks noGrp="1"/>
          </p:cNvSpPr>
          <p:nvPr>
            <p:ph type="subTitle" idx="1"/>
          </p:nvPr>
        </p:nvSpPr>
        <p:spPr>
          <a:xfrm>
            <a:off x="608013" y="5410200"/>
            <a:ext cx="3962400" cy="7620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noProof="0"/>
              <a:t>Asıl alt başlık stilini düzenlemek için tıklayın</a:t>
            </a:r>
            <a:endParaRPr lang="tr-TR" noProof="0" dirty="0"/>
          </a:p>
        </p:txBody>
      </p:sp>
      <p:sp>
        <p:nvSpPr>
          <p:cNvPr id="8" name="Tarih Yer Tutucusu 7"/>
          <p:cNvSpPr>
            <a:spLocks noGrp="1"/>
          </p:cNvSpPr>
          <p:nvPr>
            <p:ph type="dt" sz="half" idx="10"/>
          </p:nvPr>
        </p:nvSpPr>
        <p:spPr/>
        <p:txBody>
          <a:bodyPr rtlCol="0"/>
          <a:lstStyle>
            <a:lvl1pPr>
              <a:defRPr>
                <a:solidFill>
                  <a:schemeClr val="tx1"/>
                </a:solidFill>
              </a:defRPr>
            </a:lvl1pPr>
          </a:lstStyle>
          <a:p>
            <a:pPr rtl="0"/>
            <a:fld id="{32BF8185-2B62-42E8-8118-673F893A3F84}" type="datetime1">
              <a:rPr lang="tr-TR" noProof="0" smtClean="0"/>
              <a:t>9.01.2019</a:t>
            </a:fld>
            <a:endParaRPr lang="tr-TR" noProof="0" dirty="0"/>
          </a:p>
        </p:txBody>
      </p:sp>
      <p:sp>
        <p:nvSpPr>
          <p:cNvPr id="9" name="Alt Bilgi Yer Tutucusu 8"/>
          <p:cNvSpPr>
            <a:spLocks noGrp="1"/>
          </p:cNvSpPr>
          <p:nvPr>
            <p:ph type="ftr" sz="quarter" idx="11"/>
          </p:nvPr>
        </p:nvSpPr>
        <p:spPr bwMode="ltGray"/>
        <p:txBody>
          <a:bodyPr rtlCol="0"/>
          <a:lstStyle>
            <a:lvl1pPr>
              <a:defRPr>
                <a:solidFill>
                  <a:schemeClr val="bg1"/>
                </a:solidFill>
              </a:defRPr>
            </a:lvl1pPr>
          </a:lstStyle>
          <a:p>
            <a:pPr rtl="0"/>
            <a:r>
              <a:rPr lang="tr-TR" noProof="0" dirty="0"/>
              <a:t>Alt bilgi ekleme</a:t>
            </a:r>
          </a:p>
        </p:txBody>
      </p:sp>
      <p:sp>
        <p:nvSpPr>
          <p:cNvPr id="10" name="Slayt Numarası Yer Tutucusu 9"/>
          <p:cNvSpPr>
            <a:spLocks noGrp="1"/>
          </p:cNvSpPr>
          <p:nvPr>
            <p:ph type="sldNum" sz="quarter" idx="12"/>
          </p:nvPr>
        </p:nvSpPr>
        <p:spPr bwMode="ltGray"/>
        <p:txBody>
          <a:bodyPr rtlCol="0"/>
          <a:lstStyle>
            <a:lvl1pPr>
              <a:defRPr>
                <a:solidFill>
                  <a:schemeClr val="bg1"/>
                </a:solidFill>
              </a:defRPr>
            </a:lvl1pPr>
          </a:lstStyle>
          <a:p>
            <a:pPr rtl="0"/>
            <a:fld id="{A3F31473-23EB-4724-8B59-FE6D21D89FA4}" type="slidenum">
              <a:rPr lang="tr-TR" noProof="0" smtClean="0"/>
              <a:pPr/>
              <a:t>‹#›</a:t>
            </a:fld>
            <a:endParaRPr lang="tr-TR" noProof="0" dirty="0"/>
          </a:p>
        </p:txBody>
      </p:sp>
    </p:spTree>
    <p:extLst>
      <p:ext uri="{BB962C8B-B14F-4D97-AF65-F5344CB8AC3E}">
        <p14:creationId xmlns:p14="http://schemas.microsoft.com/office/powerpoint/2010/main" val="17894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tıklayın</a:t>
            </a:r>
            <a:endParaRPr lang="tr-TR" noProof="0" dirty="0"/>
          </a:p>
        </p:txBody>
      </p:sp>
      <p:sp>
        <p:nvSpPr>
          <p:cNvPr id="3" name="Dikey Metin Yer Tutucusu 2"/>
          <p:cNvSpPr>
            <a:spLocks noGrp="1"/>
          </p:cNvSpPr>
          <p:nvPr>
            <p:ph type="body" orient="vert" idx="1" hasCustomPrompt="1"/>
          </p:nvPr>
        </p:nvSpPr>
        <p:spPr/>
        <p:txBody>
          <a:bodyPr vert="eaVert" rtlCol="0"/>
          <a:lstStyle>
            <a:lvl1pPr>
              <a:defRPr/>
            </a:lvl1pPr>
            <a:lvl2pPr>
              <a:defRPr/>
            </a:lvl2pPr>
            <a:lvl3pPr>
              <a:defRPr/>
            </a:lvl3pPr>
            <a:lvl4pPr>
              <a:defRPr/>
            </a:lvl4pPr>
            <a:lvl5pPr>
              <a:defRPr/>
            </a:lvl5pPr>
            <a:lvl6pPr>
              <a:defRPr/>
            </a:lvl6pPr>
            <a:lvl7pPr>
              <a:defRPr/>
            </a:lvl7pPr>
            <a:lvl8pPr>
              <a:defRPr baseline="0"/>
            </a:lvl8pPr>
            <a:lvl9pPr>
              <a:defRPr baseline="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10"/>
          </p:nvPr>
        </p:nvSpPr>
        <p:spPr/>
        <p:txBody>
          <a:bodyPr rtlCol="0"/>
          <a:lstStyle/>
          <a:p>
            <a:pPr rtl="0"/>
            <a:fld id="{41AD7544-9C0C-4951-B882-E0BA614B834E}" type="datetime1">
              <a:rPr lang="tr-TR" noProof="0" smtClean="0"/>
              <a:t>9.01.2019</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6" name="Slayt Numarası Yer Tutucusu 5"/>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289343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0285412" y="685800"/>
            <a:ext cx="1295401" cy="5486400"/>
          </a:xfrm>
        </p:spPr>
        <p:txBody>
          <a:bodyPr vert="eaVert" rtlCol="0"/>
          <a:lstStyle/>
          <a:p>
            <a:pPr rtl="0"/>
            <a:r>
              <a:rPr lang="tr-TR" noProof="0"/>
              <a:t>Asıl başlık stili için tıklayın</a:t>
            </a:r>
            <a:endParaRPr lang="tr-TR" noProof="0" dirty="0"/>
          </a:p>
        </p:txBody>
      </p:sp>
      <p:sp>
        <p:nvSpPr>
          <p:cNvPr id="3" name="Dikey Metin Yer Tutucusu 2"/>
          <p:cNvSpPr>
            <a:spLocks noGrp="1"/>
          </p:cNvSpPr>
          <p:nvPr>
            <p:ph type="body" orient="vert" idx="1" hasCustomPrompt="1"/>
          </p:nvPr>
        </p:nvSpPr>
        <p:spPr>
          <a:xfrm>
            <a:off x="608012" y="685800"/>
            <a:ext cx="9474253" cy="5486400"/>
          </a:xfrm>
        </p:spPr>
        <p:txBody>
          <a:bodyPr vert="eaVert" rtlCol="0"/>
          <a:lstStyle>
            <a:lvl1pPr>
              <a:defRPr/>
            </a:lvl1pPr>
            <a:lvl2pPr>
              <a:defRPr/>
            </a:lvl2pPr>
            <a:lvl3pPr>
              <a:defRPr/>
            </a:lvl3pPr>
            <a:lvl4pPr>
              <a:defRPr/>
            </a:lvl4pPr>
            <a:lvl5pPr>
              <a:defRPr/>
            </a:lvl5pPr>
            <a:lvl6pPr>
              <a:defRPr/>
            </a:lvl6pPr>
            <a:lvl7pPr>
              <a:defRPr/>
            </a:lvl7pPr>
            <a:lvl8pPr>
              <a:defRPr baseline="0"/>
            </a:lvl8pPr>
            <a:lvl9pPr>
              <a:defRPr baseline="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10"/>
          </p:nvPr>
        </p:nvSpPr>
        <p:spPr/>
        <p:txBody>
          <a:bodyPr rtlCol="0"/>
          <a:lstStyle/>
          <a:p>
            <a:pPr rtl="0"/>
            <a:fld id="{7CCFFE48-B1F7-4723-B546-925A6DB7D2CB}" type="datetime1">
              <a:rPr lang="tr-TR" noProof="0" smtClean="0"/>
              <a:t>9.01.2019</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6" name="Slayt Numarası Yer Tutucusu 5"/>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187056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tıklayın</a:t>
            </a:r>
            <a:endParaRPr lang="tr-TR" noProof="0" dirty="0"/>
          </a:p>
        </p:txBody>
      </p:sp>
      <p:sp>
        <p:nvSpPr>
          <p:cNvPr id="7" name="İçerik Yer Tutucusu 2"/>
          <p:cNvSpPr>
            <a:spLocks noGrp="1"/>
          </p:cNvSpPr>
          <p:nvPr>
            <p:ph idx="13" hasCustomPrompt="1"/>
          </p:nvPr>
        </p:nvSpPr>
        <p:spPr>
          <a:xfrm>
            <a:off x="1293812" y="685801"/>
            <a:ext cx="10287000" cy="4190999"/>
          </a:xfrm>
        </p:spPr>
        <p:txBody>
          <a:bodyPr rtlCol="0"/>
          <a:lstStyle>
            <a:lvl1pPr>
              <a:defRPr/>
            </a:lvl1pPr>
            <a:lvl2pPr>
              <a:defRPr/>
            </a:lvl2pPr>
            <a:lvl3pPr>
              <a:defRPr/>
            </a:lvl3pPr>
            <a:lvl4pPr>
              <a:defRPr/>
            </a:lvl4pPr>
            <a:lvl5pPr>
              <a:defRPr/>
            </a:lvl5pPr>
            <a:lvl6pPr>
              <a:defRPr/>
            </a:lvl6pPr>
            <a:lvl7pPr>
              <a:defRPr/>
            </a:lvl7pPr>
            <a:lvl8pPr>
              <a:defRPr/>
            </a:lvl8pPr>
            <a:lvl9pPr>
              <a:defRPr/>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10"/>
          </p:nvPr>
        </p:nvSpPr>
        <p:spPr/>
        <p:txBody>
          <a:bodyPr rtlCol="0"/>
          <a:lstStyle/>
          <a:p>
            <a:pPr rtl="0"/>
            <a:fld id="{D3D4D3E1-607F-4D69-824E-CF61F188897F}" type="datetime1">
              <a:rPr lang="tr-TR" noProof="0" smtClean="0"/>
              <a:t>9.01.2019</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6" name="Slayt Numarası Yer Tutucusu 5"/>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424241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608013" y="2514600"/>
            <a:ext cx="8229599" cy="2819400"/>
          </a:xfrm>
        </p:spPr>
        <p:txBody>
          <a:bodyPr rtlCol="0" anchor="b">
            <a:normAutofit/>
          </a:bodyPr>
          <a:lstStyle>
            <a:lvl1pPr algn="l">
              <a:defRPr sz="4800" b="0" cap="none" baseline="0"/>
            </a:lvl1pPr>
          </a:lstStyle>
          <a:p>
            <a:pPr rtl="0"/>
            <a:r>
              <a:rPr lang="tr-TR" noProof="0"/>
              <a:t>Asıl başlık stili için tıklayın</a:t>
            </a:r>
            <a:endParaRPr lang="tr-TR" noProof="0" dirty="0"/>
          </a:p>
        </p:txBody>
      </p:sp>
      <p:sp>
        <p:nvSpPr>
          <p:cNvPr id="3" name="Metin Yer Tutucusu 2"/>
          <p:cNvSpPr>
            <a:spLocks noGrp="1"/>
          </p:cNvSpPr>
          <p:nvPr>
            <p:ph type="body" idx="1"/>
          </p:nvPr>
        </p:nvSpPr>
        <p:spPr>
          <a:xfrm>
            <a:off x="606425" y="5410200"/>
            <a:ext cx="8231187" cy="762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a:t>
            </a:r>
          </a:p>
        </p:txBody>
      </p:sp>
      <p:sp>
        <p:nvSpPr>
          <p:cNvPr id="7" name="Tarih Yer Tutucusu 6"/>
          <p:cNvSpPr>
            <a:spLocks noGrp="1"/>
          </p:cNvSpPr>
          <p:nvPr>
            <p:ph type="dt" sz="half" idx="10"/>
          </p:nvPr>
        </p:nvSpPr>
        <p:spPr/>
        <p:txBody>
          <a:bodyPr rtlCol="0"/>
          <a:lstStyle/>
          <a:p>
            <a:pPr rtl="0"/>
            <a:fld id="{DD8935EC-89DF-4965-9F24-D476D94EDE4C}" type="datetime1">
              <a:rPr lang="tr-TR" noProof="0" smtClean="0"/>
              <a:t>9.01.2019</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a:t>Alt bilgi ekleme</a:t>
            </a:r>
          </a:p>
        </p:txBody>
      </p:sp>
      <p:sp>
        <p:nvSpPr>
          <p:cNvPr id="9" name="Slayt Numarası Yer Tutucusu 8"/>
          <p:cNvSpPr>
            <a:spLocks noGrp="1"/>
          </p:cNvSpPr>
          <p:nvPr>
            <p:ph type="sldNum" sz="quarter" idx="12"/>
          </p:nvPr>
        </p:nvSpPr>
        <p:spPr/>
        <p:txBody>
          <a:bodyPr rtlCol="0"/>
          <a:lstStyle/>
          <a:p>
            <a:pPr rtl="0"/>
            <a:fld id="{A3F31473-23EB-4724-8B59-FE6D21D89FA4}" type="slidenum">
              <a:rPr lang="tr-TR" noProof="0" smtClean="0"/>
              <a:pPr/>
              <a:t>‹#›</a:t>
            </a:fld>
            <a:endParaRPr lang="tr-TR" noProof="0" dirty="0"/>
          </a:p>
        </p:txBody>
      </p:sp>
    </p:spTree>
    <p:extLst>
      <p:ext uri="{BB962C8B-B14F-4D97-AF65-F5344CB8AC3E}">
        <p14:creationId xmlns:p14="http://schemas.microsoft.com/office/powerpoint/2010/main" val="250470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tıklayın</a:t>
            </a:r>
            <a:endParaRPr lang="tr-TR" noProof="0" dirty="0"/>
          </a:p>
        </p:txBody>
      </p:sp>
      <p:sp>
        <p:nvSpPr>
          <p:cNvPr id="3" name="İçerik Yer Tutucusu 2"/>
          <p:cNvSpPr>
            <a:spLocks noGrp="1"/>
          </p:cNvSpPr>
          <p:nvPr>
            <p:ph sz="half" idx="1" hasCustomPrompt="1"/>
          </p:nvPr>
        </p:nvSpPr>
        <p:spPr>
          <a:xfrm>
            <a:off x="1293813" y="685800"/>
            <a:ext cx="5029200" cy="4191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İçerik Yer Tutucusu 3"/>
          <p:cNvSpPr>
            <a:spLocks noGrp="1"/>
          </p:cNvSpPr>
          <p:nvPr>
            <p:ph sz="half" idx="2" hasCustomPrompt="1"/>
          </p:nvPr>
        </p:nvSpPr>
        <p:spPr>
          <a:xfrm>
            <a:off x="6551614" y="685800"/>
            <a:ext cx="5029199" cy="4191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5" name="Tarih Yer Tutucusu 4"/>
          <p:cNvSpPr>
            <a:spLocks noGrp="1"/>
          </p:cNvSpPr>
          <p:nvPr>
            <p:ph type="dt" sz="half" idx="10"/>
          </p:nvPr>
        </p:nvSpPr>
        <p:spPr/>
        <p:txBody>
          <a:bodyPr rtlCol="0"/>
          <a:lstStyle/>
          <a:p>
            <a:pPr rtl="0"/>
            <a:fld id="{E76BCB2F-AB6F-499C-951A-27FF9D6D8866}" type="datetime1">
              <a:rPr lang="tr-TR" noProof="0" smtClean="0"/>
              <a:t>9.01.2019</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7" name="Slayt Numarası Yer Tutucusu 6"/>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11220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441" y="5105400"/>
            <a:ext cx="10971372" cy="1066800"/>
          </a:xfrm>
        </p:spPr>
        <p:txBody>
          <a:bodyPr rtlCol="0"/>
          <a:lstStyle>
            <a:lvl1pPr>
              <a:defRPr/>
            </a:lvl1pPr>
          </a:lstStyle>
          <a:p>
            <a:pPr rtl="0"/>
            <a:r>
              <a:rPr lang="tr-TR" noProof="0"/>
              <a:t>Asıl başlık stili için tıklayın</a:t>
            </a:r>
            <a:endParaRPr lang="tr-TR" noProof="0" dirty="0"/>
          </a:p>
        </p:txBody>
      </p:sp>
      <p:sp>
        <p:nvSpPr>
          <p:cNvPr id="3" name="Metin Yer Tutucusu 2"/>
          <p:cNvSpPr>
            <a:spLocks noGrp="1"/>
          </p:cNvSpPr>
          <p:nvPr>
            <p:ph type="body" idx="1"/>
          </p:nvPr>
        </p:nvSpPr>
        <p:spPr>
          <a:xfrm>
            <a:off x="1293664" y="685800"/>
            <a:ext cx="5029200" cy="990600"/>
          </a:xfrm>
        </p:spPr>
        <p:txBody>
          <a:bodyPr rtlCol="0"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a:t>
            </a:r>
          </a:p>
        </p:txBody>
      </p:sp>
      <p:sp>
        <p:nvSpPr>
          <p:cNvPr id="4" name="İçerik Yer Tutucusu 3"/>
          <p:cNvSpPr>
            <a:spLocks noGrp="1"/>
          </p:cNvSpPr>
          <p:nvPr>
            <p:ph sz="half" idx="2" hasCustomPrompt="1"/>
          </p:nvPr>
        </p:nvSpPr>
        <p:spPr>
          <a:xfrm>
            <a:off x="1293664" y="1752600"/>
            <a:ext cx="502920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5" name="Metin Yer Tutucusu 4"/>
          <p:cNvSpPr>
            <a:spLocks noGrp="1"/>
          </p:cNvSpPr>
          <p:nvPr>
            <p:ph type="body" sz="quarter" idx="3"/>
          </p:nvPr>
        </p:nvSpPr>
        <p:spPr>
          <a:xfrm>
            <a:off x="6551613" y="685800"/>
            <a:ext cx="5029200" cy="990600"/>
          </a:xfrm>
        </p:spPr>
        <p:txBody>
          <a:bodyPr rtlCol="0"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a:t>
            </a:r>
          </a:p>
        </p:txBody>
      </p:sp>
      <p:sp>
        <p:nvSpPr>
          <p:cNvPr id="6" name="İçerik Yer Tutucusu 5"/>
          <p:cNvSpPr>
            <a:spLocks noGrp="1"/>
          </p:cNvSpPr>
          <p:nvPr>
            <p:ph sz="quarter" idx="4" hasCustomPrompt="1"/>
          </p:nvPr>
        </p:nvSpPr>
        <p:spPr>
          <a:xfrm>
            <a:off x="6550025" y="1752600"/>
            <a:ext cx="502920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7" name="Tarih Yer Tutucusu 6"/>
          <p:cNvSpPr>
            <a:spLocks noGrp="1"/>
          </p:cNvSpPr>
          <p:nvPr>
            <p:ph type="dt" sz="half" idx="10"/>
          </p:nvPr>
        </p:nvSpPr>
        <p:spPr/>
        <p:txBody>
          <a:bodyPr rtlCol="0"/>
          <a:lstStyle/>
          <a:p>
            <a:pPr rtl="0"/>
            <a:fld id="{24AA6FAA-A316-4EAD-926F-80A179C9A81D}" type="datetime1">
              <a:rPr lang="tr-TR" noProof="0" smtClean="0"/>
              <a:t>9.01.2019</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a:t>Alt bilgi ekleme</a:t>
            </a:r>
          </a:p>
        </p:txBody>
      </p:sp>
      <p:sp>
        <p:nvSpPr>
          <p:cNvPr id="9" name="Slayt Numarası Yer Tutucusu 8"/>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5648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tıklayın</a:t>
            </a:r>
            <a:endParaRPr lang="tr-TR" noProof="0" dirty="0"/>
          </a:p>
        </p:txBody>
      </p:sp>
      <p:sp>
        <p:nvSpPr>
          <p:cNvPr id="3" name="Tarih Yer Tutucusu 2"/>
          <p:cNvSpPr>
            <a:spLocks noGrp="1"/>
          </p:cNvSpPr>
          <p:nvPr>
            <p:ph type="dt" sz="half" idx="10"/>
          </p:nvPr>
        </p:nvSpPr>
        <p:spPr/>
        <p:txBody>
          <a:bodyPr rtlCol="0"/>
          <a:lstStyle/>
          <a:p>
            <a:pPr rtl="0"/>
            <a:fld id="{B0B4A84C-946C-412A-9754-CF31EBA94D12}" type="datetime1">
              <a:rPr lang="tr-TR" noProof="0" smtClean="0"/>
              <a:t>9.01.2019</a:t>
            </a:fld>
            <a:endParaRPr lang="tr-TR" noProof="0" dirty="0"/>
          </a:p>
        </p:txBody>
      </p:sp>
      <p:sp>
        <p:nvSpPr>
          <p:cNvPr id="4" name="Alt Bilgi Yer Tutucusu 3"/>
          <p:cNvSpPr>
            <a:spLocks noGrp="1"/>
          </p:cNvSpPr>
          <p:nvPr>
            <p:ph type="ftr" sz="quarter" idx="11"/>
          </p:nvPr>
        </p:nvSpPr>
        <p:spPr/>
        <p:txBody>
          <a:bodyPr rtlCol="0"/>
          <a:lstStyle/>
          <a:p>
            <a:pPr rtl="0"/>
            <a:r>
              <a:rPr lang="tr-TR" noProof="0" dirty="0"/>
              <a:t>Alt bilgi ekleme</a:t>
            </a:r>
          </a:p>
        </p:txBody>
      </p:sp>
      <p:sp>
        <p:nvSpPr>
          <p:cNvPr id="5" name="Slayt Numarası Yer Tutucusu 4"/>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08236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F5A10CBA-B6E6-4994-979C-F115DF4E75CB}" type="datetime1">
              <a:rPr lang="tr-TR" noProof="0" smtClean="0"/>
              <a:t>9.01.2019</a:t>
            </a:fld>
            <a:endParaRPr lang="tr-TR" noProof="0" dirty="0"/>
          </a:p>
        </p:txBody>
      </p:sp>
      <p:sp>
        <p:nvSpPr>
          <p:cNvPr id="3" name="Alt Bilgi Yer Tutucusu 2"/>
          <p:cNvSpPr>
            <a:spLocks noGrp="1"/>
          </p:cNvSpPr>
          <p:nvPr>
            <p:ph type="ftr" sz="quarter" idx="11"/>
          </p:nvPr>
        </p:nvSpPr>
        <p:spPr/>
        <p:txBody>
          <a:bodyPr rtlCol="0"/>
          <a:lstStyle/>
          <a:p>
            <a:pPr rtl="0"/>
            <a:r>
              <a:rPr lang="tr-TR" noProof="0" dirty="0"/>
              <a:t>Alt bilgi ekleme</a:t>
            </a:r>
          </a:p>
        </p:txBody>
      </p:sp>
      <p:sp>
        <p:nvSpPr>
          <p:cNvPr id="4" name="Slayt Numarası Yer Tutucusu 3"/>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2448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8014" y="685800"/>
            <a:ext cx="3962400" cy="4648200"/>
          </a:xfrm>
        </p:spPr>
        <p:txBody>
          <a:bodyPr rtlCol="0" anchor="b">
            <a:noAutofit/>
          </a:bodyPr>
          <a:lstStyle>
            <a:lvl1pPr algn="l">
              <a:defRPr sz="3600" b="0"/>
            </a:lvl1pPr>
          </a:lstStyle>
          <a:p>
            <a:pPr rtl="0"/>
            <a:r>
              <a:rPr lang="tr-TR" noProof="0"/>
              <a:t>Asıl başlık stili için tıklayın</a:t>
            </a:r>
            <a:endParaRPr lang="tr-TR" noProof="0" dirty="0"/>
          </a:p>
        </p:txBody>
      </p:sp>
      <p:sp>
        <p:nvSpPr>
          <p:cNvPr id="4" name="Metin Yer Tutucusu 3"/>
          <p:cNvSpPr>
            <a:spLocks noGrp="1"/>
          </p:cNvSpPr>
          <p:nvPr>
            <p:ph type="body" sz="half" idx="2"/>
          </p:nvPr>
        </p:nvSpPr>
        <p:spPr>
          <a:xfrm>
            <a:off x="608013" y="5410200"/>
            <a:ext cx="3962400" cy="762000"/>
          </a:xfrm>
        </p:spPr>
        <p:txBody>
          <a:bodyPr rtlCol="0">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a:t>
            </a:r>
          </a:p>
        </p:txBody>
      </p:sp>
      <p:sp>
        <p:nvSpPr>
          <p:cNvPr id="3" name="İçerik Yer Tutucusu 2"/>
          <p:cNvSpPr>
            <a:spLocks noGrp="1"/>
          </p:cNvSpPr>
          <p:nvPr>
            <p:ph idx="1" hasCustomPrompt="1"/>
          </p:nvPr>
        </p:nvSpPr>
        <p:spPr>
          <a:xfrm>
            <a:off x="4875212" y="685800"/>
            <a:ext cx="6704171" cy="5486400"/>
          </a:xfrm>
        </p:spPr>
        <p:txBody>
          <a:bodyPr rtlCol="0">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5" name="Tarih Yer Tutucusu 4"/>
          <p:cNvSpPr>
            <a:spLocks noGrp="1"/>
          </p:cNvSpPr>
          <p:nvPr>
            <p:ph type="dt" sz="half" idx="10"/>
          </p:nvPr>
        </p:nvSpPr>
        <p:spPr/>
        <p:txBody>
          <a:bodyPr rtlCol="0"/>
          <a:lstStyle/>
          <a:p>
            <a:pPr rtl="0"/>
            <a:fld id="{19F5528E-BFBE-4EEE-81A1-56CCF3383408}" type="datetime1">
              <a:rPr lang="tr-TR" noProof="0" smtClean="0"/>
              <a:t>9.01.2019</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7" name="Slayt Numarası Yer Tutucusu 6"/>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506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8014" y="685800"/>
            <a:ext cx="3962400" cy="4648200"/>
          </a:xfrm>
        </p:spPr>
        <p:txBody>
          <a:bodyPr rtlCol="0" anchor="b">
            <a:normAutofit/>
          </a:bodyPr>
          <a:lstStyle>
            <a:lvl1pPr algn="l">
              <a:defRPr sz="3600" b="0"/>
            </a:lvl1pPr>
          </a:lstStyle>
          <a:p>
            <a:pPr rtl="0"/>
            <a:r>
              <a:rPr lang="tr-TR" noProof="0"/>
              <a:t>Asıl başlık stili için tıklayın</a:t>
            </a:r>
            <a:endParaRPr lang="tr-TR" noProof="0" dirty="0"/>
          </a:p>
        </p:txBody>
      </p:sp>
      <p:sp>
        <p:nvSpPr>
          <p:cNvPr id="4" name="Metin Yer Tutucusu 3"/>
          <p:cNvSpPr>
            <a:spLocks noGrp="1"/>
          </p:cNvSpPr>
          <p:nvPr>
            <p:ph type="body" sz="half" idx="2"/>
          </p:nvPr>
        </p:nvSpPr>
        <p:spPr>
          <a:xfrm>
            <a:off x="608013" y="5410200"/>
            <a:ext cx="3962400" cy="762000"/>
          </a:xfrm>
        </p:spPr>
        <p:txBody>
          <a:bodyPr rtlCol="0">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a:t>
            </a:r>
          </a:p>
        </p:txBody>
      </p:sp>
      <p:sp>
        <p:nvSpPr>
          <p:cNvPr id="3" name="Resim Yer Tutucusu 2" descr="Resim eklemek için boş yer tutucu. Yer tutucuya tıklayın ve eklemek istediğiniz resmi seçin"/>
          <p:cNvSpPr>
            <a:spLocks noGrp="1"/>
          </p:cNvSpPr>
          <p:nvPr>
            <p:ph type="pic" idx="1"/>
          </p:nvPr>
        </p:nvSpPr>
        <p:spPr>
          <a:xfrm>
            <a:off x="4875213" y="685800"/>
            <a:ext cx="6705600" cy="5486400"/>
          </a:xfrm>
          <a:ln w="63500">
            <a:solidFill>
              <a:schemeClr val="bg1"/>
            </a:solidFill>
            <a:miter lim="800000"/>
          </a:ln>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endParaRPr lang="tr-TR" noProof="0" dirty="0"/>
          </a:p>
        </p:txBody>
      </p:sp>
      <p:sp>
        <p:nvSpPr>
          <p:cNvPr id="5" name="Tarih Yer Tutucusu 4"/>
          <p:cNvSpPr>
            <a:spLocks noGrp="1"/>
          </p:cNvSpPr>
          <p:nvPr>
            <p:ph type="dt" sz="half" idx="10"/>
          </p:nvPr>
        </p:nvSpPr>
        <p:spPr/>
        <p:txBody>
          <a:bodyPr rtlCol="0"/>
          <a:lstStyle/>
          <a:p>
            <a:pPr rtl="0"/>
            <a:fld id="{F0FD3CF7-FEFA-4B2C-8A02-67013FF44D36}" type="datetime1">
              <a:rPr lang="tr-TR" noProof="0" smtClean="0"/>
              <a:t>9.01.2019</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7" name="Slayt Numarası Yer Tutucusu 6"/>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162742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7" name="Dikdörtgen 6"/>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rtl="0"/>
            <a:endParaRPr lang="tr-TR" noProof="0" dirty="0"/>
          </a:p>
        </p:txBody>
      </p:sp>
      <p:sp>
        <p:nvSpPr>
          <p:cNvPr id="3" name="Metin Yer Tutucusu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2" name="Başlık Yer Tutucusu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pPr rtl="0"/>
            <a:r>
              <a:rPr lang="tr-TR" noProof="0" dirty="0"/>
              <a:t>Asıl başlık stilini düzenlemek için tıklayın</a:t>
            </a:r>
          </a:p>
        </p:txBody>
      </p:sp>
      <p:sp>
        <p:nvSpPr>
          <p:cNvPr id="4" name="Tarih Yer Tutucusu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solidFill>
              </a:defRPr>
            </a:lvl1pPr>
          </a:lstStyle>
          <a:p>
            <a:pPr rtl="0"/>
            <a:fld id="{B16370B0-4355-400F-BCAD-9979D1B98370}" type="datetime1">
              <a:rPr lang="tr-TR" noProof="0" smtClean="0"/>
              <a:t>9.01.2019</a:t>
            </a:fld>
            <a:endParaRPr lang="tr-TR" noProof="0" dirty="0"/>
          </a:p>
        </p:txBody>
      </p:sp>
      <p:sp>
        <p:nvSpPr>
          <p:cNvPr id="5" name="Alt Bilgi Yer Tutucusu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solidFill>
              </a:defRPr>
            </a:lvl1pPr>
          </a:lstStyle>
          <a:p>
            <a:pPr rtl="0"/>
            <a:r>
              <a:rPr lang="tr-TR" noProof="0" dirty="0"/>
              <a:t>Alt bilgi ekleme</a:t>
            </a:r>
          </a:p>
        </p:txBody>
      </p:sp>
      <p:sp>
        <p:nvSpPr>
          <p:cNvPr id="6" name="Slayt Numarası Yer Tutucusu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solidFill>
              </a:defRPr>
            </a:lvl1pPr>
          </a:lstStyle>
          <a:p>
            <a:pPr rtl="0"/>
            <a:fld id="{A3F31473-23EB-4724-8B59-FE6D21D89FA4}" type="slidenum">
              <a:rPr lang="tr-TR" noProof="0" smtClean="0"/>
              <a:pPr/>
              <a:t>‹#›</a:t>
            </a:fld>
            <a:endParaRPr lang="tr-TR" noProof="0" dirty="0"/>
          </a:p>
        </p:txBody>
      </p:sp>
    </p:spTree>
    <p:extLst>
      <p:ext uri="{BB962C8B-B14F-4D97-AF65-F5344CB8AC3E}">
        <p14:creationId xmlns:p14="http://schemas.microsoft.com/office/powerpoint/2010/main" val="18435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58134" indent="-28575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alomaliye.com/2015/01/02/katma-deger-vergisi-kanunu-3065-sayili-kanu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lomaliye.com/2015/01/02/katma-deger-vergisi-kanunu-3065-sayili-kanu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lomaliye.com/2015/01/02/katma-deger-vergisi-kanunu-3065-sayili-kanu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alomaliye.com/2012/07/19/ba-bs-gec-gelen-fatura/"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www.burhaneray.co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33772" y="332656"/>
            <a:ext cx="4536504" cy="5328592"/>
          </a:xfrm>
        </p:spPr>
        <p:txBody>
          <a:bodyPr rtlCol="0" anchor="ctr">
            <a:normAutofit/>
          </a:bodyPr>
          <a:lstStyle/>
          <a:p>
            <a:r>
              <a:rPr lang="tr-TR" sz="2800" b="1" u="sng" dirty="0"/>
              <a:t>Vergi ve Sosyal Güvenlik Mevzuatındaki önemli değişiklikler</a:t>
            </a:r>
            <a:br>
              <a:rPr lang="tr-TR" sz="2800" b="1" u="sng" dirty="0"/>
            </a:br>
            <a:br>
              <a:rPr lang="tr-TR" sz="2800" b="1" u="sng" dirty="0"/>
            </a:br>
            <a:br>
              <a:rPr lang="tr-TR" sz="2800" b="1" u="sng" dirty="0"/>
            </a:br>
            <a:r>
              <a:rPr lang="tr-TR" sz="2800" b="1" u="sng" dirty="0"/>
              <a:t>E-Uygulamalar kapsamındaki son düzenlemeler </a:t>
            </a:r>
          </a:p>
        </p:txBody>
      </p:sp>
      <p:sp>
        <p:nvSpPr>
          <p:cNvPr id="3" name="Alt Başlık 2"/>
          <p:cNvSpPr>
            <a:spLocks noGrp="1"/>
          </p:cNvSpPr>
          <p:nvPr>
            <p:ph type="subTitle" idx="1"/>
          </p:nvPr>
        </p:nvSpPr>
        <p:spPr>
          <a:xfrm>
            <a:off x="59933" y="5877272"/>
            <a:ext cx="4842374" cy="827112"/>
          </a:xfrm>
        </p:spPr>
        <p:txBody>
          <a:bodyPr rtlCol="0">
            <a:normAutofit lnSpcReduction="10000"/>
          </a:bodyPr>
          <a:lstStyle/>
          <a:p>
            <a:pPr algn="r" rtl="0"/>
            <a:r>
              <a:rPr lang="tr-TR" sz="3200" b="1" dirty="0"/>
              <a:t>Burhan Eray</a:t>
            </a:r>
          </a:p>
          <a:p>
            <a:pPr algn="r" rtl="0"/>
            <a:r>
              <a:rPr lang="tr-TR" b="1" dirty="0"/>
              <a:t>Mali Müşavir &amp; Bağımsız Denetçi</a:t>
            </a:r>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2188825" cy="6858000"/>
          </a:xfrm>
          <a:prstGeom prst="rect">
            <a:avLst/>
          </a:prstGeom>
        </p:spPr>
      </p:pic>
    </p:spTree>
    <p:extLst>
      <p:ext uri="{BB962C8B-B14F-4D97-AF65-F5344CB8AC3E}">
        <p14:creationId xmlns:p14="http://schemas.microsoft.com/office/powerpoint/2010/main" val="12921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2188825" cy="6858000"/>
          </a:xfrm>
          <a:prstGeom prst="rect">
            <a:avLst/>
          </a:prstGeom>
        </p:spPr>
      </p:pic>
    </p:spTree>
    <p:extLst>
      <p:ext uri="{BB962C8B-B14F-4D97-AF65-F5344CB8AC3E}">
        <p14:creationId xmlns:p14="http://schemas.microsoft.com/office/powerpoint/2010/main" val="301918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5740" y="44624"/>
            <a:ext cx="12143085" cy="6813376"/>
          </a:xfrm>
          <a:prstGeom prst="rect">
            <a:avLst/>
          </a:prstGeom>
        </p:spPr>
      </p:pic>
    </p:spTree>
    <p:extLst>
      <p:ext uri="{BB962C8B-B14F-4D97-AF65-F5344CB8AC3E}">
        <p14:creationId xmlns:p14="http://schemas.microsoft.com/office/powerpoint/2010/main" val="203724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2188825" cy="6858000"/>
          </a:xfrm>
          <a:prstGeom prst="rect">
            <a:avLst/>
          </a:prstGeom>
        </p:spPr>
      </p:pic>
    </p:spTree>
    <p:extLst>
      <p:ext uri="{BB962C8B-B14F-4D97-AF65-F5344CB8AC3E}">
        <p14:creationId xmlns:p14="http://schemas.microsoft.com/office/powerpoint/2010/main" val="102432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33772" y="332656"/>
            <a:ext cx="4536504" cy="5328592"/>
          </a:xfrm>
        </p:spPr>
        <p:txBody>
          <a:bodyPr rtlCol="0" anchor="ctr">
            <a:normAutofit/>
          </a:bodyPr>
          <a:lstStyle/>
          <a:p>
            <a:r>
              <a:rPr lang="tr-TR" sz="3600" b="1" u="sng" dirty="0"/>
              <a:t>Vergi ve Sosyal Güvenlik Mevzuatındaki önemli değişiklikler</a:t>
            </a:r>
            <a:br>
              <a:rPr lang="tr-TR" sz="2800" b="1" dirty="0"/>
            </a:br>
            <a:br>
              <a:rPr lang="tr-TR" sz="2800" b="1" dirty="0"/>
            </a:br>
            <a:br>
              <a:rPr lang="tr-TR" sz="2800" b="1" dirty="0"/>
            </a:br>
            <a:r>
              <a:rPr lang="tr-TR" sz="2800" b="1" dirty="0"/>
              <a:t>1 No.lu KDV Beyannamesinde Ocak ayından itibaren yapılacak değişiklik</a:t>
            </a:r>
          </a:p>
        </p:txBody>
      </p:sp>
    </p:spTree>
    <p:extLst>
      <p:ext uri="{BB962C8B-B14F-4D97-AF65-F5344CB8AC3E}">
        <p14:creationId xmlns:p14="http://schemas.microsoft.com/office/powerpoint/2010/main" val="17632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792088"/>
          </a:xfrm>
        </p:spPr>
        <p:txBody>
          <a:bodyPr rtlCol="0">
            <a:normAutofit/>
          </a:bodyPr>
          <a:lstStyle/>
          <a:p>
            <a:pPr algn="ctr"/>
            <a:r>
              <a:rPr lang="tr-TR" sz="2800" b="1" dirty="0"/>
              <a:t>KDV Beyannamesinde Ocak ayından itibaren yapılacak değişiklik</a:t>
            </a:r>
            <a:endParaRPr lang="tr-TR" sz="2800" b="1"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algn="just"/>
            <a:endParaRPr lang="tr-TR" dirty="0"/>
          </a:p>
          <a:p>
            <a:pPr algn="just"/>
            <a:r>
              <a:rPr lang="tr-TR" dirty="0"/>
              <a:t>1 No.lu KDV beyannamesinde </a:t>
            </a:r>
            <a:r>
              <a:rPr lang="tr-TR" b="1" u="sng" dirty="0">
                <a:solidFill>
                  <a:srgbClr val="FF0000"/>
                </a:solidFill>
              </a:rPr>
              <a:t>Ocak/2019 </a:t>
            </a:r>
            <a:r>
              <a:rPr lang="tr-TR" b="1" u="sng" dirty="0"/>
              <a:t>vergilendirme döneminden (1 Şubat 2019'da uygulamaya koyulacak versiyondan) itibaren </a:t>
            </a:r>
          </a:p>
          <a:p>
            <a:pPr algn="just"/>
            <a:r>
              <a:rPr lang="tr-TR" b="1" u="sng" dirty="0"/>
              <a:t>"</a:t>
            </a:r>
            <a:r>
              <a:rPr lang="tr-TR" b="1" u="sng" dirty="0">
                <a:solidFill>
                  <a:srgbClr val="FF0000"/>
                </a:solidFill>
              </a:rPr>
              <a:t>İndirimler</a:t>
            </a:r>
            <a:r>
              <a:rPr lang="tr-TR" b="1" u="sng" dirty="0"/>
              <a:t>" tablosunda yer alan "102 - Bu Döneme Ait İndirilecek KDV" satırı kaldırılarak,</a:t>
            </a:r>
            <a:r>
              <a:rPr lang="tr-TR" dirty="0"/>
              <a:t> bu kodda beyan edilen tutarların </a:t>
            </a:r>
          </a:p>
          <a:p>
            <a:pPr algn="just"/>
            <a:r>
              <a:rPr lang="tr-TR" b="1" u="sng" dirty="0"/>
              <a:t>"108 - Yurtiçi </a:t>
            </a:r>
            <a:r>
              <a:rPr lang="tr-TR" b="1" u="sng" dirty="0" err="1"/>
              <a:t>Tevkifatsız</a:t>
            </a:r>
            <a:r>
              <a:rPr lang="tr-TR" b="1" u="sng" dirty="0"/>
              <a:t> Alımlar Nedeniyle Ödenen KDV", </a:t>
            </a:r>
          </a:p>
          <a:p>
            <a:pPr algn="just"/>
            <a:r>
              <a:rPr lang="tr-TR" b="1" u="sng" dirty="0"/>
              <a:t>"109 - Sorumlu Sıfatıyla Beyan Edilen KDV", </a:t>
            </a:r>
          </a:p>
          <a:p>
            <a:pPr algn="just"/>
            <a:r>
              <a:rPr lang="tr-TR" b="1" u="sng" dirty="0"/>
              <a:t>"110 - İthalde Ödenen KDV" olarak 3 ayrı satır üzerinden beyan edilmesine yönelik değişik yapılacaktır.</a:t>
            </a:r>
            <a:r>
              <a:rPr lang="tr-TR" dirty="0"/>
              <a:t> </a:t>
            </a:r>
            <a:endParaRPr lang="tr-TR" b="1" u="sng" dirty="0">
              <a:solidFill>
                <a:srgbClr val="FF0000"/>
              </a:solidFill>
            </a:endParaRPr>
          </a:p>
        </p:txBody>
      </p:sp>
    </p:spTree>
    <p:extLst>
      <p:ext uri="{BB962C8B-B14F-4D97-AF65-F5344CB8AC3E}">
        <p14:creationId xmlns:p14="http://schemas.microsoft.com/office/powerpoint/2010/main" val="45096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792088"/>
          </a:xfrm>
        </p:spPr>
        <p:txBody>
          <a:bodyPr rtlCol="0">
            <a:normAutofit/>
          </a:bodyPr>
          <a:lstStyle/>
          <a:p>
            <a:pPr algn="ctr"/>
            <a:r>
              <a:rPr lang="tr-TR" sz="2800" b="1" dirty="0"/>
              <a:t>KDV Beyannamesinde Ocak ayından itibaren yapılacak değişiklik</a:t>
            </a:r>
            <a:endParaRPr lang="tr-TR" sz="2800" b="1"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algn="just"/>
            <a:endParaRPr lang="tr-TR" dirty="0"/>
          </a:p>
          <a:p>
            <a:pPr algn="just"/>
            <a:r>
              <a:rPr lang="tr-TR" dirty="0"/>
              <a:t>Şubat ayında verilecek Ocak/2019 </a:t>
            </a:r>
            <a:r>
              <a:rPr lang="tr-TR" b="1" u="sng" dirty="0"/>
              <a:t>kayıt altına alınması </a:t>
            </a:r>
            <a:r>
              <a:rPr lang="tr-TR" dirty="0"/>
              <a:t>ve muhasebe programlarının Şubat ayında </a:t>
            </a:r>
            <a:r>
              <a:rPr lang="tr-TR" dirty="0" err="1"/>
              <a:t>vvergilendirme</a:t>
            </a:r>
            <a:r>
              <a:rPr lang="tr-TR" dirty="0"/>
              <a:t> dönemi beyannamelerinde sorun yaşanmaması için, mükelleflerimizin Ocak ayına ilişkin işlemlerinin </a:t>
            </a:r>
            <a:r>
              <a:rPr lang="tr-TR" b="1" u="sng" dirty="0"/>
              <a:t>yeni duruma uygun olarak </a:t>
            </a:r>
            <a:r>
              <a:rPr lang="tr-TR" dirty="0"/>
              <a:t>erilecek </a:t>
            </a:r>
            <a:r>
              <a:rPr lang="tr-TR" b="1" u="sng" dirty="0"/>
              <a:t>Ocak/2019 vergilendirme dönemi beyannamelerinde yeni kodların kullanılacağı şekilde düzenlenmesi</a:t>
            </a:r>
            <a:r>
              <a:rPr lang="tr-TR" dirty="0"/>
              <a:t> önem arz etmektedir. </a:t>
            </a:r>
            <a:endParaRPr lang="tr-TR" b="1" u="sng" dirty="0">
              <a:solidFill>
                <a:srgbClr val="FF0000"/>
              </a:solidFill>
            </a:endParaRPr>
          </a:p>
        </p:txBody>
      </p:sp>
    </p:spTree>
    <p:extLst>
      <p:ext uri="{BB962C8B-B14F-4D97-AF65-F5344CB8AC3E}">
        <p14:creationId xmlns:p14="http://schemas.microsoft.com/office/powerpoint/2010/main" val="210389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33772" y="332656"/>
            <a:ext cx="4536504" cy="5328592"/>
          </a:xfrm>
        </p:spPr>
        <p:txBody>
          <a:bodyPr rtlCol="0" anchor="ctr">
            <a:normAutofit/>
          </a:bodyPr>
          <a:lstStyle/>
          <a:p>
            <a:r>
              <a:rPr lang="tr-TR" sz="3600" b="1" u="sng" dirty="0"/>
              <a:t>Vergi ve Sosyal Güvenlik Mevzuatındaki önemli değişiklikler</a:t>
            </a:r>
            <a:br>
              <a:rPr lang="tr-TR" sz="2800" b="1" dirty="0"/>
            </a:br>
            <a:br>
              <a:rPr lang="tr-TR" sz="2800" b="1" dirty="0"/>
            </a:br>
            <a:br>
              <a:rPr lang="tr-TR" sz="2800" b="1" dirty="0"/>
            </a:br>
            <a:r>
              <a:rPr lang="tr-TR" sz="2800" b="1" dirty="0"/>
              <a:t>Bireysel Emeklilik Sistemine 2019 yılında dahil olacak işletmeler</a:t>
            </a:r>
          </a:p>
        </p:txBody>
      </p:sp>
    </p:spTree>
    <p:extLst>
      <p:ext uri="{BB962C8B-B14F-4D97-AF65-F5344CB8AC3E}">
        <p14:creationId xmlns:p14="http://schemas.microsoft.com/office/powerpoint/2010/main" val="209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792088"/>
          </a:xfrm>
        </p:spPr>
        <p:txBody>
          <a:bodyPr rtlCol="0">
            <a:normAutofit/>
          </a:bodyPr>
          <a:lstStyle/>
          <a:p>
            <a:pPr algn="ctr"/>
            <a:r>
              <a:rPr lang="tr-TR" sz="3200" b="1" dirty="0">
                <a:solidFill>
                  <a:srgbClr val="FF0000"/>
                </a:solidFill>
              </a:rPr>
              <a:t>2019 Yılında BES Kapsamına girecek işletmeler</a:t>
            </a:r>
          </a:p>
        </p:txBody>
      </p:sp>
      <p:sp>
        <p:nvSpPr>
          <p:cNvPr id="3" name="İçerik Yer Tutucusu 2"/>
          <p:cNvSpPr>
            <a:spLocks noGrp="1"/>
          </p:cNvSpPr>
          <p:nvPr>
            <p:ph idx="13"/>
          </p:nvPr>
        </p:nvSpPr>
        <p:spPr>
          <a:xfrm>
            <a:off x="609440" y="1268760"/>
            <a:ext cx="11389628" cy="5184576"/>
          </a:xfrm>
        </p:spPr>
        <p:txBody>
          <a:bodyPr rtlCol="0">
            <a:normAutofit/>
          </a:bodyPr>
          <a:lstStyle/>
          <a:p>
            <a:pPr algn="just" fontAlgn="base"/>
            <a:endParaRPr lang="tr-TR" dirty="0"/>
          </a:p>
          <a:p>
            <a:pPr algn="just" fontAlgn="base"/>
            <a:r>
              <a:rPr lang="tr-TR" dirty="0"/>
              <a:t>Yönetmelikteki hükümlere göre; 5510 sayılı Kanunun 4 üncü maddesinin birinci fıkrasının (a) (Ücretle çalışanlar) bendine göre özel sektörde istihdam edilen çalışanlar, işverenin bir veya birden fazla emeklilik şirketi ile imzalamış olduğu sözleşme kapsamında;</a:t>
            </a:r>
          </a:p>
          <a:p>
            <a:pPr algn="just" fontAlgn="base"/>
            <a:r>
              <a:rPr lang="tr-TR" b="1" dirty="0"/>
              <a:t>Çalışan sayısı </a:t>
            </a:r>
            <a:r>
              <a:rPr lang="tr-TR" b="1" dirty="0">
                <a:solidFill>
                  <a:srgbClr val="FF0000"/>
                </a:solidFill>
              </a:rPr>
              <a:t>5</a:t>
            </a:r>
            <a:r>
              <a:rPr lang="tr-TR" b="1" dirty="0"/>
              <a:t> ve üzerinde ancak </a:t>
            </a:r>
            <a:r>
              <a:rPr lang="tr-TR" b="1" dirty="0">
                <a:solidFill>
                  <a:srgbClr val="FF0000"/>
                </a:solidFill>
              </a:rPr>
              <a:t>10’</a:t>
            </a:r>
            <a:r>
              <a:rPr lang="tr-TR" b="1" dirty="0"/>
              <a:t> dan az olan bir işverene bağlı olarak çalışanlar </a:t>
            </a:r>
            <a:r>
              <a:rPr lang="tr-TR" b="1" dirty="0">
                <a:solidFill>
                  <a:srgbClr val="FF0000"/>
                </a:solidFill>
              </a:rPr>
              <a:t>01/01/2019</a:t>
            </a:r>
            <a:r>
              <a:rPr lang="tr-TR" b="1" dirty="0"/>
              <a:t> tarihinden itibaren</a:t>
            </a:r>
            <a:r>
              <a:rPr lang="tr-TR" dirty="0"/>
              <a:t>, (otomatik olarak 45 yaşını doldurmayan kişiler) </a:t>
            </a:r>
            <a:r>
              <a:rPr lang="tr-TR" b="1" dirty="0"/>
              <a:t>Bireysel emeklilik planına dahil edilmelidir. </a:t>
            </a:r>
            <a:endParaRPr lang="tr-TR" dirty="0"/>
          </a:p>
          <a:p>
            <a:pPr algn="just"/>
            <a:endParaRPr lang="tr-TR" b="1" u="sng" dirty="0">
              <a:solidFill>
                <a:srgbClr val="FF0000"/>
              </a:solidFill>
            </a:endParaRPr>
          </a:p>
        </p:txBody>
      </p:sp>
    </p:spTree>
    <p:extLst>
      <p:ext uri="{BB962C8B-B14F-4D97-AF65-F5344CB8AC3E}">
        <p14:creationId xmlns:p14="http://schemas.microsoft.com/office/powerpoint/2010/main" val="144818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792088"/>
          </a:xfrm>
        </p:spPr>
        <p:txBody>
          <a:bodyPr rtlCol="0">
            <a:normAutofit/>
          </a:bodyPr>
          <a:lstStyle/>
          <a:p>
            <a:pPr algn="ctr"/>
            <a:r>
              <a:rPr lang="tr-TR" sz="3200" b="1" dirty="0">
                <a:solidFill>
                  <a:srgbClr val="FF0000"/>
                </a:solidFill>
              </a:rPr>
              <a:t>2019 Yılında BES Kapsamına girecek işletmeler</a:t>
            </a:r>
          </a:p>
        </p:txBody>
      </p:sp>
      <p:sp>
        <p:nvSpPr>
          <p:cNvPr id="3" name="İçerik Yer Tutucusu 2"/>
          <p:cNvSpPr>
            <a:spLocks noGrp="1"/>
          </p:cNvSpPr>
          <p:nvPr>
            <p:ph idx="13"/>
          </p:nvPr>
        </p:nvSpPr>
        <p:spPr>
          <a:xfrm>
            <a:off x="609440" y="1268760"/>
            <a:ext cx="11389628" cy="5184576"/>
          </a:xfrm>
        </p:spPr>
        <p:txBody>
          <a:bodyPr rtlCol="0">
            <a:normAutofit/>
          </a:bodyPr>
          <a:lstStyle/>
          <a:p>
            <a:endParaRPr lang="tr-TR" dirty="0"/>
          </a:p>
          <a:p>
            <a:pPr algn="just"/>
            <a:r>
              <a:rPr lang="tr-TR" dirty="0"/>
              <a:t>Çalışan sayısının belirlenmesinde SGK verileri dikkate alınarak, </a:t>
            </a:r>
            <a:r>
              <a:rPr lang="tr-TR" b="1" u="sng" dirty="0"/>
              <a:t>birden fazla işyeri olan işverenler için </a:t>
            </a:r>
            <a:r>
              <a:rPr lang="tr-TR" b="1" u="sng" dirty="0">
                <a:solidFill>
                  <a:srgbClr val="FF0000"/>
                </a:solidFill>
              </a:rPr>
              <a:t>bütün işyerlerindeki çalışanların toplamı </a:t>
            </a:r>
            <a:r>
              <a:rPr lang="tr-TR" dirty="0"/>
              <a:t>göz önünde bulundurulmalıdır.</a:t>
            </a:r>
          </a:p>
          <a:p>
            <a:pPr algn="just"/>
            <a:r>
              <a:rPr lang="tr-TR" b="1" dirty="0"/>
              <a:t>Çalışanların ücretinden işveren tarafından kesilecek çalışan katkı payı tutarı, prime esas kazancın </a:t>
            </a:r>
            <a:r>
              <a:rPr lang="tr-TR" b="1" dirty="0">
                <a:solidFill>
                  <a:srgbClr val="FF0000"/>
                </a:solidFill>
              </a:rPr>
              <a:t>% 3 </a:t>
            </a:r>
            <a:r>
              <a:rPr lang="tr-TR" b="1" dirty="0"/>
              <a:t>’ ü oranında hesaplanmalıdır. </a:t>
            </a:r>
            <a:r>
              <a:rPr lang="tr-TR" dirty="0"/>
              <a:t>Bu şekilde hesaplanan çalışan katkı payı tutarının virgülden sonraki kısmı dikkate alınmamalıdır.</a:t>
            </a:r>
          </a:p>
          <a:p>
            <a:pPr algn="just"/>
            <a:endParaRPr lang="tr-TR" b="1" u="sng" dirty="0">
              <a:solidFill>
                <a:srgbClr val="FF0000"/>
              </a:solidFill>
            </a:endParaRPr>
          </a:p>
        </p:txBody>
      </p:sp>
    </p:spTree>
    <p:extLst>
      <p:ext uri="{BB962C8B-B14F-4D97-AF65-F5344CB8AC3E}">
        <p14:creationId xmlns:p14="http://schemas.microsoft.com/office/powerpoint/2010/main" val="287028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89756" y="188640"/>
            <a:ext cx="4680520" cy="5472608"/>
          </a:xfrm>
        </p:spPr>
        <p:txBody>
          <a:bodyPr rtlCol="0" anchor="ctr">
            <a:normAutofit fontScale="90000"/>
          </a:bodyPr>
          <a:lstStyle/>
          <a:p>
            <a:r>
              <a:rPr lang="tr-TR" sz="2000" b="1" dirty="0"/>
              <a:t>Yazar Kasalardan (ÖKC) Düzenlenen Günlük (Z) Raporlarının Gönderilmesine İlişkin Düzenleme</a:t>
            </a:r>
            <a:br>
              <a:rPr lang="tr-TR" sz="2000" b="1" dirty="0"/>
            </a:br>
            <a:br>
              <a:rPr lang="tr-TR" sz="2000" b="1" dirty="0"/>
            </a:br>
            <a:r>
              <a:rPr lang="tr-TR" sz="2000" b="1" dirty="0"/>
              <a:t>KDV Beyannamesinde Ocak ayından itibaren yapılacak değişiklik</a:t>
            </a:r>
            <a:br>
              <a:rPr lang="tr-TR" sz="2000" b="1" dirty="0"/>
            </a:br>
            <a:br>
              <a:rPr lang="tr-TR" sz="2000" b="1" dirty="0"/>
            </a:br>
            <a:r>
              <a:rPr lang="tr-TR" sz="2000" b="1" dirty="0"/>
              <a:t>KDV İndirim dönemi ve indirim hakkına ilişkin yapılan düzenleme</a:t>
            </a:r>
            <a:br>
              <a:rPr lang="tr-TR" sz="2000" b="1" dirty="0"/>
            </a:br>
            <a:br>
              <a:rPr lang="tr-TR" sz="2000" b="1" dirty="0"/>
            </a:br>
            <a:r>
              <a:rPr lang="tr-TR" sz="2000" b="1" dirty="0"/>
              <a:t>Bireysel Emeklilik Sistemine 2019 yılında dahil olacak işletmeler</a:t>
            </a:r>
            <a:br>
              <a:rPr lang="tr-TR" sz="2000" b="1" dirty="0"/>
            </a:br>
            <a:br>
              <a:rPr lang="tr-TR" sz="2000" b="1" dirty="0"/>
            </a:br>
            <a:r>
              <a:rPr lang="tr-TR" sz="2000" b="1" dirty="0"/>
              <a:t>Çok Tehlikeli işyerleri için yeni bir prim teşviki daha geldi.</a:t>
            </a:r>
            <a:br>
              <a:rPr lang="tr-TR" sz="2000" b="1" dirty="0"/>
            </a:br>
            <a:br>
              <a:rPr lang="tr-TR" sz="2000" b="1" dirty="0"/>
            </a:br>
            <a:r>
              <a:rPr lang="tr-TR" sz="2000" b="1" dirty="0">
                <a:solidFill>
                  <a:srgbClr val="C00000"/>
                </a:solidFill>
              </a:rPr>
              <a:t>E-Fatura ve E-Defter Uygulamalarına Geçiş Zorunluluğu</a:t>
            </a:r>
            <a:br>
              <a:rPr lang="tr-TR" sz="2000" b="1" dirty="0">
                <a:solidFill>
                  <a:srgbClr val="C00000"/>
                </a:solidFill>
              </a:rPr>
            </a:br>
            <a:br>
              <a:rPr lang="tr-TR" sz="2000" b="1" dirty="0">
                <a:solidFill>
                  <a:srgbClr val="C00000"/>
                </a:solidFill>
              </a:rPr>
            </a:br>
            <a:r>
              <a:rPr lang="tr-TR" sz="2000" b="1" dirty="0">
                <a:solidFill>
                  <a:srgbClr val="C00000"/>
                </a:solidFill>
              </a:rPr>
              <a:t>Tebliğ Taslaklarına göre 2019 yılında gelecek e-zorunluluklar</a:t>
            </a:r>
            <a:br>
              <a:rPr lang="tr-TR" sz="2000" b="1" dirty="0">
                <a:solidFill>
                  <a:srgbClr val="C00000"/>
                </a:solidFill>
              </a:rPr>
            </a:br>
            <a:br>
              <a:rPr lang="tr-TR" sz="2000" b="1" dirty="0">
                <a:solidFill>
                  <a:srgbClr val="C00000"/>
                </a:solidFill>
              </a:rPr>
            </a:br>
            <a:r>
              <a:rPr lang="tr-TR" sz="2000" b="1" dirty="0">
                <a:solidFill>
                  <a:srgbClr val="C00000"/>
                </a:solidFill>
              </a:rPr>
              <a:t>Elektronik Tebligat Yönetmeliği</a:t>
            </a:r>
            <a:endParaRPr lang="tr-TR" sz="2000" b="1" u="sng" dirty="0">
              <a:solidFill>
                <a:srgbClr val="C00000"/>
              </a:solidFill>
            </a:endParaRPr>
          </a:p>
        </p:txBody>
      </p:sp>
      <p:sp>
        <p:nvSpPr>
          <p:cNvPr id="3" name="Alt Başlık 2"/>
          <p:cNvSpPr>
            <a:spLocks noGrp="1"/>
          </p:cNvSpPr>
          <p:nvPr>
            <p:ph type="subTitle" idx="1"/>
          </p:nvPr>
        </p:nvSpPr>
        <p:spPr>
          <a:xfrm>
            <a:off x="59933" y="5877272"/>
            <a:ext cx="4842374" cy="827112"/>
          </a:xfrm>
        </p:spPr>
        <p:txBody>
          <a:bodyPr rtlCol="0">
            <a:normAutofit lnSpcReduction="10000"/>
          </a:bodyPr>
          <a:lstStyle/>
          <a:p>
            <a:pPr algn="r" rtl="0"/>
            <a:r>
              <a:rPr lang="tr-TR" sz="3200" b="1" dirty="0"/>
              <a:t>Burhan Eray</a:t>
            </a:r>
          </a:p>
          <a:p>
            <a:pPr algn="r" rtl="0"/>
            <a:r>
              <a:rPr lang="tr-TR" b="1" dirty="0"/>
              <a:t>Mali Müşavir &amp; Bağımsız Denetçi</a:t>
            </a:r>
          </a:p>
        </p:txBody>
      </p:sp>
    </p:spTree>
    <p:extLst>
      <p:ext uri="{BB962C8B-B14F-4D97-AF65-F5344CB8AC3E}">
        <p14:creationId xmlns:p14="http://schemas.microsoft.com/office/powerpoint/2010/main" val="54904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792088"/>
          </a:xfrm>
        </p:spPr>
        <p:txBody>
          <a:bodyPr rtlCol="0">
            <a:normAutofit/>
          </a:bodyPr>
          <a:lstStyle/>
          <a:p>
            <a:pPr algn="ctr"/>
            <a:r>
              <a:rPr lang="tr-TR" sz="3200" b="1" dirty="0">
                <a:solidFill>
                  <a:srgbClr val="FF0000"/>
                </a:solidFill>
              </a:rPr>
              <a:t>2019 Yılında BES Kapsamına girecek işletmeler</a:t>
            </a:r>
          </a:p>
        </p:txBody>
      </p:sp>
      <p:sp>
        <p:nvSpPr>
          <p:cNvPr id="3" name="İçerik Yer Tutucusu 2"/>
          <p:cNvSpPr>
            <a:spLocks noGrp="1"/>
          </p:cNvSpPr>
          <p:nvPr>
            <p:ph idx="13"/>
          </p:nvPr>
        </p:nvSpPr>
        <p:spPr>
          <a:xfrm>
            <a:off x="609440" y="1268760"/>
            <a:ext cx="11389628" cy="5184576"/>
          </a:xfrm>
        </p:spPr>
        <p:txBody>
          <a:bodyPr rtlCol="0">
            <a:normAutofit/>
          </a:bodyPr>
          <a:lstStyle/>
          <a:p>
            <a:endParaRPr lang="tr-TR" dirty="0"/>
          </a:p>
          <a:p>
            <a:pPr algn="just"/>
            <a:r>
              <a:rPr lang="tr-TR" b="1" u="sng" dirty="0"/>
              <a:t>Çalışan sayılarının tespitinde </a:t>
            </a:r>
            <a:r>
              <a:rPr lang="tr-TR" dirty="0"/>
              <a:t>kapsama alınma tarihleri itibarıyla geçerli Sosyal Güvenlik Kurumu verileri dikkate alınır. </a:t>
            </a:r>
          </a:p>
          <a:p>
            <a:pPr algn="just"/>
            <a:r>
              <a:rPr lang="tr-TR" dirty="0"/>
              <a:t>Örneğin; “40 çalışanı olan ve </a:t>
            </a:r>
            <a:r>
              <a:rPr lang="tr-TR" b="1" dirty="0">
                <a:solidFill>
                  <a:srgbClr val="FF0000"/>
                </a:solidFill>
              </a:rPr>
              <a:t>01.01.2019</a:t>
            </a:r>
            <a:r>
              <a:rPr lang="tr-TR" dirty="0"/>
              <a:t> tarihinde sisteme girmesi planlanan bir işverenin tespiti için Aralık ayının 23’üne kadar SGK’ ya bildirilmesi gereken </a:t>
            </a:r>
            <a:r>
              <a:rPr lang="tr-TR" b="1" u="sng" dirty="0">
                <a:solidFill>
                  <a:srgbClr val="FF0000"/>
                </a:solidFill>
              </a:rPr>
              <a:t>KASIM </a:t>
            </a:r>
            <a:r>
              <a:rPr lang="tr-TR" b="1" u="sng" dirty="0"/>
              <a:t>ayı aylık prim ve hizmet belgesindeki </a:t>
            </a:r>
            <a:r>
              <a:rPr lang="tr-TR" dirty="0"/>
              <a:t>toplam çalışan sayısı (“Toplam Sigortalı Bilgileri” başlığı altında yer alan “Sigortalı Sayısı” verisi) göz önünde bulundurulur.</a:t>
            </a:r>
          </a:p>
          <a:p>
            <a:pPr algn="just"/>
            <a:endParaRPr lang="tr-TR" b="1" u="sng" dirty="0">
              <a:solidFill>
                <a:srgbClr val="FF0000"/>
              </a:solidFill>
            </a:endParaRPr>
          </a:p>
        </p:txBody>
      </p:sp>
    </p:spTree>
    <p:extLst>
      <p:ext uri="{BB962C8B-B14F-4D97-AF65-F5344CB8AC3E}">
        <p14:creationId xmlns:p14="http://schemas.microsoft.com/office/powerpoint/2010/main" val="297786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792088"/>
          </a:xfrm>
        </p:spPr>
        <p:txBody>
          <a:bodyPr rtlCol="0">
            <a:normAutofit/>
          </a:bodyPr>
          <a:lstStyle/>
          <a:p>
            <a:pPr algn="ctr"/>
            <a:r>
              <a:rPr lang="tr-TR" sz="3200" b="1" dirty="0">
                <a:solidFill>
                  <a:srgbClr val="FF0000"/>
                </a:solidFill>
              </a:rPr>
              <a:t>2019 Yılında BES Kapsamına girecek işletmeler</a:t>
            </a:r>
          </a:p>
        </p:txBody>
      </p:sp>
      <p:sp>
        <p:nvSpPr>
          <p:cNvPr id="3" name="İçerik Yer Tutucusu 2"/>
          <p:cNvSpPr>
            <a:spLocks noGrp="1"/>
          </p:cNvSpPr>
          <p:nvPr>
            <p:ph idx="13"/>
          </p:nvPr>
        </p:nvSpPr>
        <p:spPr>
          <a:xfrm>
            <a:off x="609440" y="1268760"/>
            <a:ext cx="11389628" cy="5184576"/>
          </a:xfrm>
        </p:spPr>
        <p:txBody>
          <a:bodyPr rtlCol="0">
            <a:normAutofit/>
          </a:bodyPr>
          <a:lstStyle/>
          <a:p>
            <a:endParaRPr lang="tr-TR" dirty="0"/>
          </a:p>
          <a:p>
            <a:pPr algn="just"/>
            <a:r>
              <a:rPr lang="tr-TR" dirty="0"/>
              <a:t>Çalışanların otomatik </a:t>
            </a:r>
            <a:r>
              <a:rPr lang="tr-TR" b="1" u="sng" dirty="0">
                <a:solidFill>
                  <a:srgbClr val="FF0000"/>
                </a:solidFill>
              </a:rPr>
              <a:t>katılıma dahil olma şartlarını taşıyıp taşımadıklarına bakılmaksızın</a:t>
            </a:r>
            <a:r>
              <a:rPr lang="tr-TR" dirty="0"/>
              <a:t> (45 yaş altı/ üstü çalışan sayısı, yerli/yabancı/yurtdışında çalışan, şubelerdeki ve/veya birden fazla işyeri noktasında çalışan ayrımı yapılmaksızın) Sosyal Sigorta İşlemleri Yönetmeliğine göre SGK’ ya yapılan bildirime </a:t>
            </a:r>
            <a:r>
              <a:rPr lang="tr-TR" b="1" u="sng" dirty="0"/>
              <a:t>göre işverene bağlı olarak çalışan sayısı hesabı yapılır.</a:t>
            </a:r>
          </a:p>
          <a:p>
            <a:pPr algn="just"/>
            <a:r>
              <a:rPr lang="tr-TR" dirty="0"/>
              <a:t>Taşeron bir firma çalışanının, bordro işlemleri ilgili </a:t>
            </a:r>
            <a:r>
              <a:rPr lang="tr-TR" b="1" u="sng" dirty="0"/>
              <a:t>taşeron işveren tarafından yapılıyorsa </a:t>
            </a:r>
            <a:r>
              <a:rPr lang="tr-TR" dirty="0"/>
              <a:t>taşeron firmanın çalışan sayısı hesabında, </a:t>
            </a:r>
            <a:r>
              <a:rPr lang="tr-TR" b="1" u="sng" dirty="0"/>
              <a:t>bordro işlemleri asıl işveren tarafından yapılıyorsa</a:t>
            </a:r>
            <a:r>
              <a:rPr lang="tr-TR" dirty="0"/>
              <a:t>, asıl işverenin çalışan sayısının hesabında dikkate alınır.</a:t>
            </a:r>
          </a:p>
          <a:p>
            <a:pPr algn="just"/>
            <a:endParaRPr lang="tr-TR" b="1" u="sng" dirty="0">
              <a:solidFill>
                <a:srgbClr val="FF0000"/>
              </a:solidFill>
            </a:endParaRPr>
          </a:p>
        </p:txBody>
      </p:sp>
    </p:spTree>
    <p:extLst>
      <p:ext uri="{BB962C8B-B14F-4D97-AF65-F5344CB8AC3E}">
        <p14:creationId xmlns:p14="http://schemas.microsoft.com/office/powerpoint/2010/main" val="240240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792088"/>
          </a:xfrm>
        </p:spPr>
        <p:txBody>
          <a:bodyPr rtlCol="0">
            <a:normAutofit/>
          </a:bodyPr>
          <a:lstStyle/>
          <a:p>
            <a:pPr algn="ctr"/>
            <a:r>
              <a:rPr lang="tr-TR" sz="3200" b="1" dirty="0">
                <a:solidFill>
                  <a:srgbClr val="FF0000"/>
                </a:solidFill>
              </a:rPr>
              <a:t>2019 Yılında BES Kapsamına girecek işletmeler</a:t>
            </a:r>
          </a:p>
        </p:txBody>
      </p:sp>
      <p:sp>
        <p:nvSpPr>
          <p:cNvPr id="3" name="İçerik Yer Tutucusu 2"/>
          <p:cNvSpPr>
            <a:spLocks noGrp="1"/>
          </p:cNvSpPr>
          <p:nvPr>
            <p:ph idx="13"/>
          </p:nvPr>
        </p:nvSpPr>
        <p:spPr>
          <a:xfrm>
            <a:off x="609440" y="1268760"/>
            <a:ext cx="11389628" cy="5184576"/>
          </a:xfrm>
        </p:spPr>
        <p:txBody>
          <a:bodyPr rtlCol="0">
            <a:normAutofit/>
          </a:bodyPr>
          <a:lstStyle/>
          <a:p>
            <a:pPr algn="just"/>
            <a:endParaRPr lang="tr-TR" dirty="0"/>
          </a:p>
          <a:p>
            <a:pPr algn="just"/>
            <a:r>
              <a:rPr lang="tr-TR" b="1" dirty="0"/>
              <a:t>Sisteme bir defa dahil olmuş bir işverenin </a:t>
            </a:r>
            <a:r>
              <a:rPr lang="tr-TR" b="1" u="sng" dirty="0">
                <a:solidFill>
                  <a:srgbClr val="FF0000"/>
                </a:solidFill>
              </a:rPr>
              <a:t>çalışan sayısının ileri bir tarihte düşmesi,</a:t>
            </a:r>
            <a:r>
              <a:rPr lang="tr-TR" dirty="0"/>
              <a:t> işverenin </a:t>
            </a:r>
            <a:r>
              <a:rPr lang="tr-TR" b="1" u="sng" dirty="0"/>
              <a:t>sistemde bulunma durumunu etkilemez ve işveren sistemde kalmaya devam eder.</a:t>
            </a:r>
          </a:p>
          <a:p>
            <a:pPr algn="just"/>
            <a:endParaRPr lang="tr-TR" b="1" u="sng" dirty="0"/>
          </a:p>
          <a:p>
            <a:pPr algn="just"/>
            <a:r>
              <a:rPr lang="tr-TR" dirty="0"/>
              <a:t>Şirketler topluluğu veya holding niteliğinde olan yapılarda şirketler topluluğunun tek bir çatı altında değerlendirilmesi söz konusu değildir; </a:t>
            </a:r>
            <a:r>
              <a:rPr lang="tr-TR" b="1" u="sng" dirty="0"/>
              <a:t>her bir şirket, ayrı bir tüzel kişilik olarak kendi çalışan sayısına göre sisteme dahil olacaktır.</a:t>
            </a:r>
          </a:p>
          <a:p>
            <a:pPr algn="just"/>
            <a:endParaRPr lang="tr-TR" b="1" u="sng" dirty="0">
              <a:solidFill>
                <a:srgbClr val="FF0000"/>
              </a:solidFill>
            </a:endParaRPr>
          </a:p>
        </p:txBody>
      </p:sp>
    </p:spTree>
    <p:extLst>
      <p:ext uri="{BB962C8B-B14F-4D97-AF65-F5344CB8AC3E}">
        <p14:creationId xmlns:p14="http://schemas.microsoft.com/office/powerpoint/2010/main" val="385798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792088"/>
          </a:xfrm>
        </p:spPr>
        <p:txBody>
          <a:bodyPr rtlCol="0">
            <a:normAutofit/>
          </a:bodyPr>
          <a:lstStyle/>
          <a:p>
            <a:pPr algn="ctr"/>
            <a:r>
              <a:rPr lang="tr-TR" sz="3200" b="1" dirty="0">
                <a:solidFill>
                  <a:srgbClr val="FF0000"/>
                </a:solidFill>
              </a:rPr>
              <a:t>2019 Yılında BES Kapsamına girecek işletmeler</a:t>
            </a:r>
          </a:p>
        </p:txBody>
      </p:sp>
      <p:graphicFrame>
        <p:nvGraphicFramePr>
          <p:cNvPr id="10" name="Tablo 9"/>
          <p:cNvGraphicFramePr>
            <a:graphicFrameLocks noGrp="1"/>
          </p:cNvGraphicFramePr>
          <p:nvPr>
            <p:extLst>
              <p:ext uri="{D42A27DB-BD31-4B8C-83A1-F6EECF244321}">
                <p14:modId xmlns:p14="http://schemas.microsoft.com/office/powerpoint/2010/main" val="4134660414"/>
              </p:ext>
            </p:extLst>
          </p:nvPr>
        </p:nvGraphicFramePr>
        <p:xfrm>
          <a:off x="1413892" y="1628800"/>
          <a:ext cx="9073008" cy="2160240"/>
        </p:xfrm>
        <a:graphic>
          <a:graphicData uri="http://schemas.openxmlformats.org/drawingml/2006/table">
            <a:tbl>
              <a:tblPr/>
              <a:tblGrid>
                <a:gridCol w="2150251">
                  <a:extLst>
                    <a:ext uri="{9D8B030D-6E8A-4147-A177-3AD203B41FA5}">
                      <a16:colId xmlns:a16="http://schemas.microsoft.com/office/drawing/2014/main" val="1217009998"/>
                    </a:ext>
                  </a:extLst>
                </a:gridCol>
                <a:gridCol w="2657220">
                  <a:extLst>
                    <a:ext uri="{9D8B030D-6E8A-4147-A177-3AD203B41FA5}">
                      <a16:colId xmlns:a16="http://schemas.microsoft.com/office/drawing/2014/main" val="1924869372"/>
                    </a:ext>
                  </a:extLst>
                </a:gridCol>
                <a:gridCol w="2360031">
                  <a:extLst>
                    <a:ext uri="{9D8B030D-6E8A-4147-A177-3AD203B41FA5}">
                      <a16:colId xmlns:a16="http://schemas.microsoft.com/office/drawing/2014/main" val="1660635816"/>
                    </a:ext>
                  </a:extLst>
                </a:gridCol>
                <a:gridCol w="1905506">
                  <a:extLst>
                    <a:ext uri="{9D8B030D-6E8A-4147-A177-3AD203B41FA5}">
                      <a16:colId xmlns:a16="http://schemas.microsoft.com/office/drawing/2014/main" val="1679813511"/>
                    </a:ext>
                  </a:extLst>
                </a:gridCol>
              </a:tblGrid>
              <a:tr h="987326">
                <a:tc>
                  <a:txBody>
                    <a:bodyPr/>
                    <a:lstStyle/>
                    <a:p>
                      <a:r>
                        <a:rPr lang="tr-TR" b="1" dirty="0">
                          <a:effectLst/>
                        </a:rPr>
                        <a:t>Tarih</a:t>
                      </a:r>
                    </a:p>
                  </a:txBody>
                  <a:tcPr marL="63500" marR="63500" marT="63500" marB="63500" anchor="ctr">
                    <a:lnL w="6350" cap="flat" cmpd="sng" algn="ctr">
                      <a:solidFill>
                        <a:srgbClr val="F0F0EB"/>
                      </a:solidFill>
                      <a:prstDash val="solid"/>
                      <a:round/>
                      <a:headEnd type="none" w="med" len="med"/>
                      <a:tailEnd type="none" w="med" len="med"/>
                    </a:lnL>
                    <a:lnR w="6350" cap="flat" cmpd="sng" algn="ctr">
                      <a:solidFill>
                        <a:srgbClr val="F0F0EB"/>
                      </a:solidFill>
                      <a:prstDash val="solid"/>
                      <a:round/>
                      <a:headEnd type="none" w="med" len="med"/>
                      <a:tailEnd type="none" w="med" len="med"/>
                    </a:lnR>
                    <a:lnT w="6350" cap="flat" cmpd="sng" algn="ctr">
                      <a:solidFill>
                        <a:srgbClr val="F0F0EB"/>
                      </a:solidFill>
                      <a:prstDash val="solid"/>
                      <a:round/>
                      <a:headEnd type="none" w="med" len="med"/>
                      <a:tailEnd type="none" w="med" len="med"/>
                    </a:lnT>
                    <a:lnB w="6350" cap="flat" cmpd="sng" algn="ctr">
                      <a:solidFill>
                        <a:srgbClr val="F0F0EB"/>
                      </a:solidFill>
                      <a:prstDash val="solid"/>
                      <a:round/>
                      <a:headEnd type="none" w="med" len="med"/>
                      <a:tailEnd type="none" w="med" len="med"/>
                    </a:lnB>
                    <a:solidFill>
                      <a:srgbClr val="FFFFFF"/>
                    </a:solidFill>
                  </a:tcPr>
                </a:tc>
                <a:tc>
                  <a:txBody>
                    <a:bodyPr/>
                    <a:lstStyle/>
                    <a:p>
                      <a:r>
                        <a:rPr lang="tr-TR" b="1" dirty="0">
                          <a:effectLst/>
                        </a:rPr>
                        <a:t>01.04.2017(250-999)</a:t>
                      </a:r>
                    </a:p>
                  </a:txBody>
                  <a:tcPr marL="63500" marR="63500" marT="63500" marB="63500" anchor="ctr">
                    <a:lnL w="6350" cap="flat" cmpd="sng" algn="ctr">
                      <a:solidFill>
                        <a:srgbClr val="F0F0EB"/>
                      </a:solidFill>
                      <a:prstDash val="solid"/>
                      <a:round/>
                      <a:headEnd type="none" w="med" len="med"/>
                      <a:tailEnd type="none" w="med" len="med"/>
                    </a:lnL>
                    <a:lnR w="6350" cap="flat" cmpd="sng" algn="ctr">
                      <a:solidFill>
                        <a:srgbClr val="F0F0EB"/>
                      </a:solidFill>
                      <a:prstDash val="solid"/>
                      <a:round/>
                      <a:headEnd type="none" w="med" len="med"/>
                      <a:tailEnd type="none" w="med" len="med"/>
                    </a:lnR>
                    <a:lnT w="6350" cap="flat" cmpd="sng" algn="ctr">
                      <a:solidFill>
                        <a:srgbClr val="F0F0EB"/>
                      </a:solidFill>
                      <a:prstDash val="solid"/>
                      <a:round/>
                      <a:headEnd type="none" w="med" len="med"/>
                      <a:tailEnd type="none" w="med" len="med"/>
                    </a:lnT>
                    <a:lnB w="6350" cap="flat" cmpd="sng" algn="ctr">
                      <a:solidFill>
                        <a:srgbClr val="F0F0EB"/>
                      </a:solidFill>
                      <a:prstDash val="solid"/>
                      <a:round/>
                      <a:headEnd type="none" w="med" len="med"/>
                      <a:tailEnd type="none" w="med" len="med"/>
                    </a:lnB>
                    <a:solidFill>
                      <a:srgbClr val="FFFFFF"/>
                    </a:solidFill>
                  </a:tcPr>
                </a:tc>
                <a:tc>
                  <a:txBody>
                    <a:bodyPr/>
                    <a:lstStyle/>
                    <a:p>
                      <a:r>
                        <a:rPr lang="tr-TR" b="1" dirty="0">
                          <a:effectLst/>
                        </a:rPr>
                        <a:t>01.07.2017(100-249)</a:t>
                      </a:r>
                    </a:p>
                  </a:txBody>
                  <a:tcPr marL="63500" marR="63500" marT="63500" marB="63500" anchor="ctr">
                    <a:lnL w="6350" cap="flat" cmpd="sng" algn="ctr">
                      <a:solidFill>
                        <a:srgbClr val="F0F0EB"/>
                      </a:solidFill>
                      <a:prstDash val="solid"/>
                      <a:round/>
                      <a:headEnd type="none" w="med" len="med"/>
                      <a:tailEnd type="none" w="med" len="med"/>
                    </a:lnL>
                    <a:lnR w="6350" cap="flat" cmpd="sng" algn="ctr">
                      <a:solidFill>
                        <a:srgbClr val="F0F0EB"/>
                      </a:solidFill>
                      <a:prstDash val="solid"/>
                      <a:round/>
                      <a:headEnd type="none" w="med" len="med"/>
                      <a:tailEnd type="none" w="med" len="med"/>
                    </a:lnR>
                    <a:lnT w="6350" cap="flat" cmpd="sng" algn="ctr">
                      <a:solidFill>
                        <a:srgbClr val="F0F0EB"/>
                      </a:solidFill>
                      <a:prstDash val="solid"/>
                      <a:round/>
                      <a:headEnd type="none" w="med" len="med"/>
                      <a:tailEnd type="none" w="med" len="med"/>
                    </a:lnT>
                    <a:lnB w="6350" cap="flat" cmpd="sng" algn="ctr">
                      <a:solidFill>
                        <a:srgbClr val="F0F0EB"/>
                      </a:solidFill>
                      <a:prstDash val="solid"/>
                      <a:round/>
                      <a:headEnd type="none" w="med" len="med"/>
                      <a:tailEnd type="none" w="med" len="med"/>
                    </a:lnB>
                    <a:solidFill>
                      <a:srgbClr val="FFFFFF"/>
                    </a:solidFill>
                  </a:tcPr>
                </a:tc>
                <a:tc>
                  <a:txBody>
                    <a:bodyPr/>
                    <a:lstStyle/>
                    <a:p>
                      <a:r>
                        <a:rPr lang="tr-TR" b="1" dirty="0">
                          <a:effectLst/>
                        </a:rPr>
                        <a:t>Kapsam Tarih</a:t>
                      </a:r>
                    </a:p>
                  </a:txBody>
                  <a:tcPr marL="63500" marR="63500" marT="63500" marB="63500" anchor="ctr">
                    <a:lnL w="6350" cap="flat" cmpd="sng" algn="ctr">
                      <a:solidFill>
                        <a:srgbClr val="F0F0EB"/>
                      </a:solidFill>
                      <a:prstDash val="solid"/>
                      <a:round/>
                      <a:headEnd type="none" w="med" len="med"/>
                      <a:tailEnd type="none" w="med" len="med"/>
                    </a:lnL>
                    <a:lnR w="6350" cap="flat" cmpd="sng" algn="ctr">
                      <a:solidFill>
                        <a:srgbClr val="F0F0EB"/>
                      </a:solidFill>
                      <a:prstDash val="solid"/>
                      <a:round/>
                      <a:headEnd type="none" w="med" len="med"/>
                      <a:tailEnd type="none" w="med" len="med"/>
                    </a:lnR>
                    <a:lnT w="6350" cap="flat" cmpd="sng" algn="ctr">
                      <a:solidFill>
                        <a:srgbClr val="F0F0EB"/>
                      </a:solidFill>
                      <a:prstDash val="solid"/>
                      <a:round/>
                      <a:headEnd type="none" w="med" len="med"/>
                      <a:tailEnd type="none" w="med" len="med"/>
                    </a:lnT>
                    <a:lnB w="6350" cap="flat" cmpd="sng" algn="ctr">
                      <a:solidFill>
                        <a:srgbClr val="F0F0EB"/>
                      </a:solidFill>
                      <a:prstDash val="solid"/>
                      <a:round/>
                      <a:headEnd type="none" w="med" len="med"/>
                      <a:tailEnd type="none" w="med" len="med"/>
                    </a:lnB>
                    <a:solidFill>
                      <a:srgbClr val="FFFFFF"/>
                    </a:solidFill>
                  </a:tcPr>
                </a:tc>
                <a:extLst>
                  <a:ext uri="{0D108BD9-81ED-4DB2-BD59-A6C34878D82A}">
                    <a16:rowId xmlns:a16="http://schemas.microsoft.com/office/drawing/2014/main" val="2861142451"/>
                  </a:ext>
                </a:extLst>
              </a:tr>
              <a:tr h="586457">
                <a:tc>
                  <a:txBody>
                    <a:bodyPr/>
                    <a:lstStyle/>
                    <a:p>
                      <a:r>
                        <a:rPr lang="tr-TR" dirty="0">
                          <a:effectLst/>
                        </a:rPr>
                        <a:t>Çalışan Sayısı</a:t>
                      </a:r>
                    </a:p>
                  </a:txBody>
                  <a:tcPr marL="63500" marR="63500" marT="63500" marB="63500" anchor="ctr">
                    <a:lnL w="6350" cap="flat" cmpd="sng" algn="ctr">
                      <a:solidFill>
                        <a:srgbClr val="F0F0EB"/>
                      </a:solidFill>
                      <a:prstDash val="solid"/>
                      <a:round/>
                      <a:headEnd type="none" w="med" len="med"/>
                      <a:tailEnd type="none" w="med" len="med"/>
                    </a:lnL>
                    <a:lnR w="6350" cap="flat" cmpd="sng" algn="ctr">
                      <a:solidFill>
                        <a:srgbClr val="F0F0EB"/>
                      </a:solidFill>
                      <a:prstDash val="solid"/>
                      <a:round/>
                      <a:headEnd type="none" w="med" len="med"/>
                      <a:tailEnd type="none" w="med" len="med"/>
                    </a:lnR>
                    <a:lnT w="6350" cap="flat" cmpd="sng" algn="ctr">
                      <a:solidFill>
                        <a:srgbClr val="F0F0EB"/>
                      </a:solidFill>
                      <a:prstDash val="solid"/>
                      <a:round/>
                      <a:headEnd type="none" w="med" len="med"/>
                      <a:tailEnd type="none" w="med" len="med"/>
                    </a:lnT>
                    <a:lnB w="6350" cap="flat" cmpd="sng" algn="ctr">
                      <a:solidFill>
                        <a:srgbClr val="F0F0EB"/>
                      </a:solidFill>
                      <a:prstDash val="solid"/>
                      <a:round/>
                      <a:headEnd type="none" w="med" len="med"/>
                      <a:tailEnd type="none" w="med" len="med"/>
                    </a:lnB>
                    <a:solidFill>
                      <a:srgbClr val="F4F5F6"/>
                    </a:solidFill>
                  </a:tcPr>
                </a:tc>
                <a:tc>
                  <a:txBody>
                    <a:bodyPr/>
                    <a:lstStyle/>
                    <a:p>
                      <a:r>
                        <a:rPr lang="tr-TR" dirty="0">
                          <a:effectLst/>
                        </a:rPr>
                        <a:t>200</a:t>
                      </a:r>
                    </a:p>
                  </a:txBody>
                  <a:tcPr marL="63500" marR="63500" marT="63500" marB="63500" anchor="ctr">
                    <a:lnL w="6350" cap="flat" cmpd="sng" algn="ctr">
                      <a:solidFill>
                        <a:srgbClr val="F0F0EB"/>
                      </a:solidFill>
                      <a:prstDash val="solid"/>
                      <a:round/>
                      <a:headEnd type="none" w="med" len="med"/>
                      <a:tailEnd type="none" w="med" len="med"/>
                    </a:lnL>
                    <a:lnR w="6350" cap="flat" cmpd="sng" algn="ctr">
                      <a:solidFill>
                        <a:srgbClr val="F0F0EB"/>
                      </a:solidFill>
                      <a:prstDash val="solid"/>
                      <a:round/>
                      <a:headEnd type="none" w="med" len="med"/>
                      <a:tailEnd type="none" w="med" len="med"/>
                    </a:lnR>
                    <a:lnT w="6350" cap="flat" cmpd="sng" algn="ctr">
                      <a:solidFill>
                        <a:srgbClr val="F0F0EB"/>
                      </a:solidFill>
                      <a:prstDash val="solid"/>
                      <a:round/>
                      <a:headEnd type="none" w="med" len="med"/>
                      <a:tailEnd type="none" w="med" len="med"/>
                    </a:lnT>
                    <a:lnB w="6350" cap="flat" cmpd="sng" algn="ctr">
                      <a:solidFill>
                        <a:srgbClr val="F0F0EB"/>
                      </a:solidFill>
                      <a:prstDash val="solid"/>
                      <a:round/>
                      <a:headEnd type="none" w="med" len="med"/>
                      <a:tailEnd type="none" w="med" len="med"/>
                    </a:lnB>
                    <a:solidFill>
                      <a:srgbClr val="F4F5F6"/>
                    </a:solidFill>
                  </a:tcPr>
                </a:tc>
                <a:tc>
                  <a:txBody>
                    <a:bodyPr/>
                    <a:lstStyle/>
                    <a:p>
                      <a:r>
                        <a:rPr lang="tr-TR">
                          <a:effectLst/>
                        </a:rPr>
                        <a:t>240</a:t>
                      </a:r>
                    </a:p>
                  </a:txBody>
                  <a:tcPr marL="63500" marR="63500" marT="63500" marB="63500" anchor="ctr">
                    <a:lnL w="6350" cap="flat" cmpd="sng" algn="ctr">
                      <a:solidFill>
                        <a:srgbClr val="F0F0EB"/>
                      </a:solidFill>
                      <a:prstDash val="solid"/>
                      <a:round/>
                      <a:headEnd type="none" w="med" len="med"/>
                      <a:tailEnd type="none" w="med" len="med"/>
                    </a:lnL>
                    <a:lnR w="6350" cap="flat" cmpd="sng" algn="ctr">
                      <a:solidFill>
                        <a:srgbClr val="F0F0EB"/>
                      </a:solidFill>
                      <a:prstDash val="solid"/>
                      <a:round/>
                      <a:headEnd type="none" w="med" len="med"/>
                      <a:tailEnd type="none" w="med" len="med"/>
                    </a:lnR>
                    <a:lnT w="6350" cap="flat" cmpd="sng" algn="ctr">
                      <a:solidFill>
                        <a:srgbClr val="F0F0EB"/>
                      </a:solidFill>
                      <a:prstDash val="solid"/>
                      <a:round/>
                      <a:headEnd type="none" w="med" len="med"/>
                      <a:tailEnd type="none" w="med" len="med"/>
                    </a:lnT>
                    <a:lnB w="6350" cap="flat" cmpd="sng" algn="ctr">
                      <a:solidFill>
                        <a:srgbClr val="F0F0EB"/>
                      </a:solidFill>
                      <a:prstDash val="solid"/>
                      <a:round/>
                      <a:headEnd type="none" w="med" len="med"/>
                      <a:tailEnd type="none" w="med" len="med"/>
                    </a:lnB>
                    <a:solidFill>
                      <a:srgbClr val="F4F5F6"/>
                    </a:solidFill>
                  </a:tcPr>
                </a:tc>
                <a:tc>
                  <a:txBody>
                    <a:bodyPr/>
                    <a:lstStyle/>
                    <a:p>
                      <a:r>
                        <a:rPr lang="tr-TR">
                          <a:effectLst/>
                        </a:rPr>
                        <a:t>01.07.2017</a:t>
                      </a:r>
                    </a:p>
                  </a:txBody>
                  <a:tcPr marL="63500" marR="63500" marT="63500" marB="63500" anchor="ctr">
                    <a:lnL w="6350" cap="flat" cmpd="sng" algn="ctr">
                      <a:solidFill>
                        <a:srgbClr val="F0F0EB"/>
                      </a:solidFill>
                      <a:prstDash val="solid"/>
                      <a:round/>
                      <a:headEnd type="none" w="med" len="med"/>
                      <a:tailEnd type="none" w="med" len="med"/>
                    </a:lnL>
                    <a:lnR w="6350" cap="flat" cmpd="sng" algn="ctr">
                      <a:solidFill>
                        <a:srgbClr val="F0F0EB"/>
                      </a:solidFill>
                      <a:prstDash val="solid"/>
                      <a:round/>
                      <a:headEnd type="none" w="med" len="med"/>
                      <a:tailEnd type="none" w="med" len="med"/>
                    </a:lnR>
                    <a:lnT w="6350" cap="flat" cmpd="sng" algn="ctr">
                      <a:solidFill>
                        <a:srgbClr val="F0F0EB"/>
                      </a:solidFill>
                      <a:prstDash val="solid"/>
                      <a:round/>
                      <a:headEnd type="none" w="med" len="med"/>
                      <a:tailEnd type="none" w="med" len="med"/>
                    </a:lnT>
                    <a:lnB w="6350" cap="flat" cmpd="sng" algn="ctr">
                      <a:solidFill>
                        <a:srgbClr val="F0F0EB"/>
                      </a:solidFill>
                      <a:prstDash val="solid"/>
                      <a:round/>
                      <a:headEnd type="none" w="med" len="med"/>
                      <a:tailEnd type="none" w="med" len="med"/>
                    </a:lnB>
                    <a:solidFill>
                      <a:srgbClr val="F4F5F6"/>
                    </a:solidFill>
                  </a:tcPr>
                </a:tc>
                <a:extLst>
                  <a:ext uri="{0D108BD9-81ED-4DB2-BD59-A6C34878D82A}">
                    <a16:rowId xmlns:a16="http://schemas.microsoft.com/office/drawing/2014/main" val="3518970218"/>
                  </a:ext>
                </a:extLst>
              </a:tr>
              <a:tr h="586457">
                <a:tc>
                  <a:txBody>
                    <a:bodyPr/>
                    <a:lstStyle/>
                    <a:p>
                      <a:r>
                        <a:rPr lang="tr-TR">
                          <a:effectLst/>
                        </a:rPr>
                        <a:t>Çalışan Sayısı</a:t>
                      </a:r>
                    </a:p>
                  </a:txBody>
                  <a:tcPr marL="63500" marR="63500" marT="63500" marB="63500" anchor="ctr">
                    <a:lnL w="6350" cap="flat" cmpd="sng" algn="ctr">
                      <a:solidFill>
                        <a:srgbClr val="F0F0EB"/>
                      </a:solidFill>
                      <a:prstDash val="solid"/>
                      <a:round/>
                      <a:headEnd type="none" w="med" len="med"/>
                      <a:tailEnd type="none" w="med" len="med"/>
                    </a:lnL>
                    <a:lnR w="6350" cap="flat" cmpd="sng" algn="ctr">
                      <a:solidFill>
                        <a:srgbClr val="F0F0EB"/>
                      </a:solidFill>
                      <a:prstDash val="solid"/>
                      <a:round/>
                      <a:headEnd type="none" w="med" len="med"/>
                      <a:tailEnd type="none" w="med" len="med"/>
                    </a:lnR>
                    <a:lnT w="6350" cap="flat" cmpd="sng" algn="ctr">
                      <a:solidFill>
                        <a:srgbClr val="F0F0EB"/>
                      </a:solidFill>
                      <a:prstDash val="solid"/>
                      <a:round/>
                      <a:headEnd type="none" w="med" len="med"/>
                      <a:tailEnd type="none" w="med" len="med"/>
                    </a:lnT>
                    <a:lnB w="6350" cap="flat" cmpd="sng" algn="ctr">
                      <a:solidFill>
                        <a:srgbClr val="F0F0EB"/>
                      </a:solidFill>
                      <a:prstDash val="solid"/>
                      <a:round/>
                      <a:headEnd type="none" w="med" len="med"/>
                      <a:tailEnd type="none" w="med" len="med"/>
                    </a:lnB>
                    <a:solidFill>
                      <a:srgbClr val="FFFFFF"/>
                    </a:solidFill>
                  </a:tcPr>
                </a:tc>
                <a:tc>
                  <a:txBody>
                    <a:bodyPr/>
                    <a:lstStyle/>
                    <a:p>
                      <a:r>
                        <a:rPr lang="tr-TR" dirty="0">
                          <a:effectLst/>
                        </a:rPr>
                        <a:t>200</a:t>
                      </a:r>
                    </a:p>
                  </a:txBody>
                  <a:tcPr marL="63500" marR="63500" marT="63500" marB="63500" anchor="ctr">
                    <a:lnL w="6350" cap="flat" cmpd="sng" algn="ctr">
                      <a:solidFill>
                        <a:srgbClr val="F0F0EB"/>
                      </a:solidFill>
                      <a:prstDash val="solid"/>
                      <a:round/>
                      <a:headEnd type="none" w="med" len="med"/>
                      <a:tailEnd type="none" w="med" len="med"/>
                    </a:lnL>
                    <a:lnR w="6350" cap="flat" cmpd="sng" algn="ctr">
                      <a:solidFill>
                        <a:srgbClr val="F0F0EB"/>
                      </a:solidFill>
                      <a:prstDash val="solid"/>
                      <a:round/>
                      <a:headEnd type="none" w="med" len="med"/>
                      <a:tailEnd type="none" w="med" len="med"/>
                    </a:lnR>
                    <a:lnT w="6350" cap="flat" cmpd="sng" algn="ctr">
                      <a:solidFill>
                        <a:srgbClr val="F0F0EB"/>
                      </a:solidFill>
                      <a:prstDash val="solid"/>
                      <a:round/>
                      <a:headEnd type="none" w="med" len="med"/>
                      <a:tailEnd type="none" w="med" len="med"/>
                    </a:lnT>
                    <a:lnB w="6350" cap="flat" cmpd="sng" algn="ctr">
                      <a:solidFill>
                        <a:srgbClr val="F0F0EB"/>
                      </a:solidFill>
                      <a:prstDash val="solid"/>
                      <a:round/>
                      <a:headEnd type="none" w="med" len="med"/>
                      <a:tailEnd type="none" w="med" len="med"/>
                    </a:lnB>
                    <a:solidFill>
                      <a:srgbClr val="FFFFFF"/>
                    </a:solidFill>
                  </a:tcPr>
                </a:tc>
                <a:tc>
                  <a:txBody>
                    <a:bodyPr/>
                    <a:lstStyle/>
                    <a:p>
                      <a:r>
                        <a:rPr lang="tr-TR" dirty="0">
                          <a:effectLst/>
                        </a:rPr>
                        <a:t>260*</a:t>
                      </a:r>
                    </a:p>
                  </a:txBody>
                  <a:tcPr marL="63500" marR="63500" marT="63500" marB="63500" anchor="ctr">
                    <a:lnL w="6350" cap="flat" cmpd="sng" algn="ctr">
                      <a:solidFill>
                        <a:srgbClr val="F0F0EB"/>
                      </a:solidFill>
                      <a:prstDash val="solid"/>
                      <a:round/>
                      <a:headEnd type="none" w="med" len="med"/>
                      <a:tailEnd type="none" w="med" len="med"/>
                    </a:lnL>
                    <a:lnR w="6350" cap="flat" cmpd="sng" algn="ctr">
                      <a:solidFill>
                        <a:srgbClr val="F0F0EB"/>
                      </a:solidFill>
                      <a:prstDash val="solid"/>
                      <a:round/>
                      <a:headEnd type="none" w="med" len="med"/>
                      <a:tailEnd type="none" w="med" len="med"/>
                    </a:lnR>
                    <a:lnT w="6350" cap="flat" cmpd="sng" algn="ctr">
                      <a:solidFill>
                        <a:srgbClr val="F0F0EB"/>
                      </a:solidFill>
                      <a:prstDash val="solid"/>
                      <a:round/>
                      <a:headEnd type="none" w="med" len="med"/>
                      <a:tailEnd type="none" w="med" len="med"/>
                    </a:lnT>
                    <a:lnB w="6350" cap="flat" cmpd="sng" algn="ctr">
                      <a:solidFill>
                        <a:srgbClr val="F0F0EB"/>
                      </a:solidFill>
                      <a:prstDash val="solid"/>
                      <a:round/>
                      <a:headEnd type="none" w="med" len="med"/>
                      <a:tailEnd type="none" w="med" len="med"/>
                    </a:lnB>
                    <a:solidFill>
                      <a:srgbClr val="FFFFFF"/>
                    </a:solidFill>
                  </a:tcPr>
                </a:tc>
                <a:tc>
                  <a:txBody>
                    <a:bodyPr/>
                    <a:lstStyle/>
                    <a:p>
                      <a:r>
                        <a:rPr lang="tr-TR" dirty="0">
                          <a:effectLst/>
                        </a:rPr>
                        <a:t>01.01.2018</a:t>
                      </a:r>
                    </a:p>
                  </a:txBody>
                  <a:tcPr marL="63500" marR="63500" marT="63500" marB="63500" anchor="ctr">
                    <a:lnL w="6350" cap="flat" cmpd="sng" algn="ctr">
                      <a:solidFill>
                        <a:srgbClr val="F0F0EB"/>
                      </a:solidFill>
                      <a:prstDash val="solid"/>
                      <a:round/>
                      <a:headEnd type="none" w="med" len="med"/>
                      <a:tailEnd type="none" w="med" len="med"/>
                    </a:lnL>
                    <a:lnR w="6350" cap="flat" cmpd="sng" algn="ctr">
                      <a:solidFill>
                        <a:srgbClr val="F0F0EB"/>
                      </a:solidFill>
                      <a:prstDash val="solid"/>
                      <a:round/>
                      <a:headEnd type="none" w="med" len="med"/>
                      <a:tailEnd type="none" w="med" len="med"/>
                    </a:lnR>
                    <a:lnT w="6350" cap="flat" cmpd="sng" algn="ctr">
                      <a:solidFill>
                        <a:srgbClr val="F0F0EB"/>
                      </a:solidFill>
                      <a:prstDash val="solid"/>
                      <a:round/>
                      <a:headEnd type="none" w="med" len="med"/>
                      <a:tailEnd type="none" w="med" len="med"/>
                    </a:lnT>
                    <a:lnB w="6350" cap="flat" cmpd="sng" algn="ctr">
                      <a:solidFill>
                        <a:srgbClr val="F0F0EB"/>
                      </a:solidFill>
                      <a:prstDash val="solid"/>
                      <a:round/>
                      <a:headEnd type="none" w="med" len="med"/>
                      <a:tailEnd type="none" w="med" len="med"/>
                    </a:lnB>
                    <a:solidFill>
                      <a:srgbClr val="FFFFFF"/>
                    </a:solidFill>
                  </a:tcPr>
                </a:tc>
                <a:extLst>
                  <a:ext uri="{0D108BD9-81ED-4DB2-BD59-A6C34878D82A}">
                    <a16:rowId xmlns:a16="http://schemas.microsoft.com/office/drawing/2014/main" val="3957574619"/>
                  </a:ext>
                </a:extLst>
              </a:tr>
            </a:tbl>
          </a:graphicData>
        </a:graphic>
      </p:graphicFrame>
      <p:sp>
        <p:nvSpPr>
          <p:cNvPr id="11" name="Rectangle 3"/>
          <p:cNvSpPr>
            <a:spLocks noChangeArrowheads="1"/>
          </p:cNvSpPr>
          <p:nvPr/>
        </p:nvSpPr>
        <p:spPr bwMode="auto">
          <a:xfrm>
            <a:off x="1413892" y="4396462"/>
            <a:ext cx="9073008"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5B6770"/>
                </a:solidFill>
                <a:effectLst/>
                <a:latin typeface="Arial" panose="020B0604020202020204" pitchFamily="34" charset="0"/>
                <a:cs typeface="Arial" panose="020B0604020202020204" pitchFamily="34" charset="0"/>
              </a:rPr>
              <a:t>Katılım tarihinde belirtilen sayıda çalışanı bulunmayan ancak söz konusu katılım tarihinde gerekli çalışan sayına ileri bir tarihte ulaşan </a:t>
            </a: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1200" dirty="0">
              <a:solidFill>
                <a:srgbClr val="5B677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5B6770"/>
                </a:solidFill>
                <a:effectLst/>
                <a:latin typeface="Arial" panose="020B0604020202020204" pitchFamily="34" charset="0"/>
                <a:cs typeface="Arial" panose="020B0604020202020204" pitchFamily="34" charset="0"/>
              </a:rPr>
              <a:t>bir işyeri, sisteme dahil olmak için müteakip takvim yılı başını bekler. İşyerlerinin çalışan sayısına göre kapsama alınması sadece </a:t>
            </a: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1200" dirty="0">
              <a:solidFill>
                <a:srgbClr val="5B677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5B6770"/>
                </a:solidFill>
                <a:effectLst/>
                <a:latin typeface="Arial" panose="020B0604020202020204" pitchFamily="34" charset="0"/>
                <a:cs typeface="Arial" panose="020B0604020202020204" pitchFamily="34" charset="0"/>
              </a:rPr>
              <a:t>tedrici katılım tarihinde aranan çalışan sayısına sahip olması halinde mümkündür.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5B6770"/>
                </a:solidFill>
                <a:effectLst/>
                <a:latin typeface="Arial" panose="020B0604020202020204" pitchFamily="34" charset="0"/>
                <a:cs typeface="Arial" panose="020B0604020202020204" pitchFamily="34" charset="0"/>
              </a:rPr>
              <a:t>Örneğin;</a:t>
            </a:r>
            <a:endParaRPr kumimoji="0" lang="tr-TR" altLang="tr-T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1" u="none" strike="noStrike" cap="none" normalizeH="0" baseline="0" dirty="0">
              <a:ln>
                <a:noFill/>
              </a:ln>
              <a:solidFill>
                <a:srgbClr val="5B677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1" u="none" strike="noStrike" cap="none" normalizeH="0" baseline="0" dirty="0">
                <a:ln>
                  <a:noFill/>
                </a:ln>
                <a:solidFill>
                  <a:srgbClr val="5B6770"/>
                </a:solidFill>
                <a:effectLst/>
                <a:latin typeface="Arial" panose="020B0604020202020204" pitchFamily="34" charset="0"/>
                <a:cs typeface="Arial" panose="020B0604020202020204" pitchFamily="34" charset="0"/>
              </a:rPr>
              <a:t>*02.04.2017 – 30.06.2017 tarihleri aralığında en güncel SGK kaydına göre (250-999) çalışana ulaşan dahi kapsama alınmaz.</a:t>
            </a:r>
            <a:endParaRPr kumimoji="0" lang="tr-TR" altLang="tr-TR"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440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792088"/>
          </a:xfrm>
        </p:spPr>
        <p:txBody>
          <a:bodyPr rtlCol="0">
            <a:normAutofit/>
          </a:bodyPr>
          <a:lstStyle/>
          <a:p>
            <a:pPr algn="ctr"/>
            <a:r>
              <a:rPr lang="tr-TR" sz="3200" b="1" dirty="0">
                <a:solidFill>
                  <a:srgbClr val="FF0000"/>
                </a:solidFill>
              </a:rPr>
              <a:t>2019 Yılında BES Kapsamına girecek işletmeler</a:t>
            </a:r>
          </a:p>
        </p:txBody>
      </p:sp>
      <p:sp>
        <p:nvSpPr>
          <p:cNvPr id="3" name="İçerik Yer Tutucusu 2"/>
          <p:cNvSpPr>
            <a:spLocks noGrp="1"/>
          </p:cNvSpPr>
          <p:nvPr>
            <p:ph idx="13"/>
          </p:nvPr>
        </p:nvSpPr>
        <p:spPr>
          <a:xfrm>
            <a:off x="609440" y="1556792"/>
            <a:ext cx="11389628" cy="4536504"/>
          </a:xfrm>
        </p:spPr>
        <p:txBody>
          <a:bodyPr rtlCol="0">
            <a:normAutofit/>
          </a:bodyPr>
          <a:lstStyle/>
          <a:p>
            <a:pPr algn="just"/>
            <a:endParaRPr lang="tr-TR" dirty="0"/>
          </a:p>
          <a:p>
            <a:r>
              <a:rPr lang="tr-TR" b="1" dirty="0">
                <a:solidFill>
                  <a:srgbClr val="C00000"/>
                </a:solidFill>
              </a:rPr>
              <a:t>Bir gün çalışıp işten ayrılan ve bu sebeple hizmet akdine ilişkin işlemi tamamlandığında çoktan işten ayrılmış çalışanlar sisteme dahil edilecek midir?</a:t>
            </a:r>
          </a:p>
          <a:p>
            <a:r>
              <a:rPr lang="tr-TR" dirty="0"/>
              <a:t>Prime esas kazanç/emeklilik keseneğine esas aylık (matrah) tutarı oluşan çalışanlar gün sayısına bakılmaksızın sisteme dahil edilir.</a:t>
            </a:r>
          </a:p>
          <a:p>
            <a:r>
              <a:rPr lang="tr-TR" b="1" dirty="0">
                <a:solidFill>
                  <a:srgbClr val="C00000"/>
                </a:solidFill>
              </a:rPr>
              <a:t>Birden fazla işverenle çalışanların sisteme katılımı nasıl olacaktır?</a:t>
            </a:r>
          </a:p>
          <a:p>
            <a:r>
              <a:rPr lang="tr-TR" dirty="0"/>
              <a:t>Çalışanın her bir işvereni nezdinde ayrı ayrı işverenin emeklilik planına dahil edilecektir.</a:t>
            </a:r>
            <a:endParaRPr lang="tr-TR" b="1" u="sng" dirty="0">
              <a:solidFill>
                <a:srgbClr val="FF0000"/>
              </a:solidFill>
            </a:endParaRPr>
          </a:p>
        </p:txBody>
      </p:sp>
    </p:spTree>
    <p:extLst>
      <p:ext uri="{BB962C8B-B14F-4D97-AF65-F5344CB8AC3E}">
        <p14:creationId xmlns:p14="http://schemas.microsoft.com/office/powerpoint/2010/main" val="166966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33772" y="332656"/>
            <a:ext cx="4536504" cy="5328592"/>
          </a:xfrm>
        </p:spPr>
        <p:txBody>
          <a:bodyPr rtlCol="0" anchor="ctr">
            <a:normAutofit/>
          </a:bodyPr>
          <a:lstStyle/>
          <a:p>
            <a:r>
              <a:rPr lang="tr-TR" sz="3600" b="1" u="sng" dirty="0"/>
              <a:t>Vergi ve Sosyal Güvenlik Mevzuatındaki önemli değişiklikler</a:t>
            </a:r>
            <a:br>
              <a:rPr lang="tr-TR" sz="2800" b="1" dirty="0"/>
            </a:br>
            <a:br>
              <a:rPr lang="tr-TR" sz="2800" b="1" dirty="0"/>
            </a:br>
            <a:br>
              <a:rPr lang="tr-TR" sz="2800" b="1" dirty="0"/>
            </a:br>
            <a:r>
              <a:rPr lang="tr-TR" sz="2800" b="1" dirty="0"/>
              <a:t>2019 yılında uygulanmaya başlanacak düzenlemeler</a:t>
            </a:r>
          </a:p>
        </p:txBody>
      </p:sp>
    </p:spTree>
    <p:extLst>
      <p:ext uri="{BB962C8B-B14F-4D97-AF65-F5344CB8AC3E}">
        <p14:creationId xmlns:p14="http://schemas.microsoft.com/office/powerpoint/2010/main" val="235290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r>
              <a:rPr lang="tr-TR" sz="2800" b="1" dirty="0"/>
              <a:t>KDV İndirim dönemi ve indirim hakkına ilişkin yapılan düzenleme</a:t>
            </a:r>
          </a:p>
        </p:txBody>
      </p:sp>
      <p:sp>
        <p:nvSpPr>
          <p:cNvPr id="3" name="İçerik Yer Tutucusu 2"/>
          <p:cNvSpPr>
            <a:spLocks noGrp="1"/>
          </p:cNvSpPr>
          <p:nvPr>
            <p:ph idx="13"/>
          </p:nvPr>
        </p:nvSpPr>
        <p:spPr>
          <a:xfrm>
            <a:off x="609440" y="1268760"/>
            <a:ext cx="11389628" cy="5184576"/>
          </a:xfrm>
        </p:spPr>
        <p:txBody>
          <a:bodyPr rtlCol="0">
            <a:normAutofit/>
          </a:bodyPr>
          <a:lstStyle/>
          <a:p>
            <a:pPr algn="just"/>
            <a:endParaRPr lang="tr-TR" b="1" dirty="0">
              <a:hlinkClick r:id="rId3"/>
            </a:endParaRPr>
          </a:p>
          <a:p>
            <a:pPr algn="just"/>
            <a:r>
              <a:rPr lang="tr-TR" b="1" dirty="0">
                <a:hlinkClick r:id="rId3"/>
              </a:rPr>
              <a:t>3065 Sayılı Katma Değer Vergisinin</a:t>
            </a:r>
            <a:r>
              <a:rPr lang="tr-TR" dirty="0"/>
              <a:t>; Vergi İndirimi başlıklı 29.maddesinin 3.fıkrasında yer alan “</a:t>
            </a:r>
            <a:r>
              <a:rPr lang="tr-TR" i="1" dirty="0"/>
              <a:t>İndirim hakkı vergiyi doğuran olayın vuku bulduğu takvim yılı aşılmamak şartıyla, ilgili vesikaların kanuni defterlere kaydedildiği vergilendirme döneminde kullanılabilir.</a:t>
            </a:r>
            <a:r>
              <a:rPr lang="tr-TR" dirty="0"/>
              <a:t>” şeklinde yer alan düzenleme, 7104 sayılı Kanunun 8 inci maddesi ile </a:t>
            </a:r>
            <a:r>
              <a:rPr lang="tr-TR" b="1" u="sng" dirty="0"/>
              <a:t>01.01.2019 tarihinde yürürlüğe girmek üzere </a:t>
            </a:r>
            <a:r>
              <a:rPr lang="tr-TR" dirty="0"/>
              <a:t>“</a:t>
            </a:r>
            <a:r>
              <a:rPr lang="tr-TR" b="1" i="1" dirty="0">
                <a:solidFill>
                  <a:srgbClr val="FF0000"/>
                </a:solidFill>
              </a:rPr>
              <a:t>takvim yılını takip eden</a:t>
            </a:r>
            <a:r>
              <a:rPr lang="tr-TR" dirty="0"/>
              <a:t>” ibaresi eklenmesiyle </a:t>
            </a:r>
            <a:r>
              <a:rPr lang="tr-TR" i="1" dirty="0"/>
              <a:t>“İndirim hakkı vergiyi doğuran olayın vuku bulduğu takvim yılını takip eden takvim yılı aşılmamak şartıyla, ilgili vesikaların </a:t>
            </a:r>
            <a:r>
              <a:rPr lang="tr-TR" b="1" i="1" dirty="0">
                <a:solidFill>
                  <a:srgbClr val="FF0000"/>
                </a:solidFill>
              </a:rPr>
              <a:t>kanuni defterlere kaydedildiği vergilendirme döneminde kullanılabilir</a:t>
            </a:r>
            <a:r>
              <a:rPr lang="tr-TR" dirty="0"/>
              <a:t>” şeklinde yeniden düzenlenmiştir.</a:t>
            </a:r>
          </a:p>
          <a:p>
            <a:pPr algn="just"/>
            <a:endParaRPr lang="tr-TR" b="1" u="sng" dirty="0">
              <a:solidFill>
                <a:srgbClr val="FF0000"/>
              </a:solidFill>
            </a:endParaRPr>
          </a:p>
        </p:txBody>
      </p:sp>
    </p:spTree>
    <p:extLst>
      <p:ext uri="{BB962C8B-B14F-4D97-AF65-F5344CB8AC3E}">
        <p14:creationId xmlns:p14="http://schemas.microsoft.com/office/powerpoint/2010/main" val="334989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r>
              <a:rPr lang="tr-TR" sz="2800" b="1" dirty="0"/>
              <a:t>KDV İndirim dönemi ve indirim hakkına ilişkin yapılan düzenleme</a:t>
            </a:r>
          </a:p>
        </p:txBody>
      </p:sp>
      <p:sp>
        <p:nvSpPr>
          <p:cNvPr id="3" name="İçerik Yer Tutucusu 2"/>
          <p:cNvSpPr>
            <a:spLocks noGrp="1"/>
          </p:cNvSpPr>
          <p:nvPr>
            <p:ph idx="13"/>
          </p:nvPr>
        </p:nvSpPr>
        <p:spPr>
          <a:xfrm>
            <a:off x="609440" y="1268760"/>
            <a:ext cx="11389628" cy="5184576"/>
          </a:xfrm>
        </p:spPr>
        <p:txBody>
          <a:bodyPr rtlCol="0">
            <a:normAutofit/>
          </a:bodyPr>
          <a:lstStyle/>
          <a:p>
            <a:endParaRPr lang="tr-TR" b="1" dirty="0">
              <a:hlinkClick r:id="rId3"/>
            </a:endParaRPr>
          </a:p>
          <a:p>
            <a:pPr algn="just"/>
            <a:r>
              <a:rPr lang="tr-TR" dirty="0"/>
              <a:t>Yapılan bu düzenleme sonrasında daha önce </a:t>
            </a:r>
            <a:r>
              <a:rPr lang="tr-TR" b="1" u="sng" dirty="0">
                <a:solidFill>
                  <a:srgbClr val="FF0000"/>
                </a:solidFill>
              </a:rPr>
              <a:t>ilgili takvim yılı içinde KDV indirim hakkının izleyen yıl sonuna kadar kullanılması imkânı </a:t>
            </a:r>
            <a:r>
              <a:rPr lang="tr-TR" dirty="0"/>
              <a:t>sağlanmış olmaktadır. Bilindiği üzere önceki uygulamada dönemsellik ilkesi gereğince geç gelen ve yılı aşan faturalarda gösterilen KDV’nin indirim konusu yapılmayarak kanunen kabul edilmeyen gider olarak dikkate alınması gerekiyordu.</a:t>
            </a:r>
          </a:p>
          <a:p>
            <a:pPr algn="just"/>
            <a:r>
              <a:rPr lang="tr-TR" dirty="0"/>
              <a:t>3065 sayılı KDV Kanunun 29.maddesinde yapılan bu düzenleme sonrasında mükelleflere bir anlamda yaklaşık iki yıllık bir süre içinde faturalarda gösterilen KDV sinin indirim imkânı sağlanmış oldu.</a:t>
            </a:r>
          </a:p>
          <a:p>
            <a:pPr algn="just"/>
            <a:endParaRPr lang="tr-TR" b="1" u="sng" dirty="0">
              <a:solidFill>
                <a:srgbClr val="FF0000"/>
              </a:solidFill>
            </a:endParaRPr>
          </a:p>
        </p:txBody>
      </p:sp>
    </p:spTree>
    <p:extLst>
      <p:ext uri="{BB962C8B-B14F-4D97-AF65-F5344CB8AC3E}">
        <p14:creationId xmlns:p14="http://schemas.microsoft.com/office/powerpoint/2010/main" val="338894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r>
              <a:rPr lang="tr-TR" sz="2800" b="1" dirty="0"/>
              <a:t>KDV İndirim dönemi ve indirim hakkına ilişkin yapılan düzenleme</a:t>
            </a:r>
          </a:p>
        </p:txBody>
      </p:sp>
      <p:sp>
        <p:nvSpPr>
          <p:cNvPr id="3" name="İçerik Yer Tutucusu 2"/>
          <p:cNvSpPr>
            <a:spLocks noGrp="1"/>
          </p:cNvSpPr>
          <p:nvPr>
            <p:ph idx="13"/>
          </p:nvPr>
        </p:nvSpPr>
        <p:spPr>
          <a:xfrm>
            <a:off x="609440" y="1268760"/>
            <a:ext cx="11389628" cy="5184576"/>
          </a:xfrm>
        </p:spPr>
        <p:txBody>
          <a:bodyPr rtlCol="0">
            <a:normAutofit fontScale="77500" lnSpcReduction="20000"/>
          </a:bodyPr>
          <a:lstStyle/>
          <a:p>
            <a:endParaRPr lang="tr-TR" b="1" dirty="0">
              <a:hlinkClick r:id="rId3"/>
            </a:endParaRPr>
          </a:p>
          <a:p>
            <a:r>
              <a:rPr lang="tr-TR" b="1" dirty="0" err="1"/>
              <a:t>Ba-Bs</a:t>
            </a:r>
            <a:r>
              <a:rPr lang="tr-TR" b="1" dirty="0"/>
              <a:t> Formu açısından değerlendirme</a:t>
            </a:r>
          </a:p>
          <a:p>
            <a:r>
              <a:rPr lang="tr-TR" dirty="0"/>
              <a:t>Geç gelen faturalarının </a:t>
            </a:r>
            <a:r>
              <a:rPr lang="tr-TR" dirty="0" err="1"/>
              <a:t>Ba</a:t>
            </a:r>
            <a:r>
              <a:rPr lang="tr-TR" dirty="0"/>
              <a:t> formunda nasıl ve ne zaman bildirileceği ile ilgili İstanbul Vergi Dairesi Başkanlığı Mükellef Hizmetleri Katma Değer Vergisi Grup Müdürlüğünün 19.07.2012 tarihinde vermiş olduğu </a:t>
            </a:r>
            <a:r>
              <a:rPr lang="tr-TR" b="1" dirty="0">
                <a:hlinkClick r:id="rId4"/>
              </a:rPr>
              <a:t>B.07.1.GİB.4.34.17.01-KDV.29-2161 sayılı </a:t>
            </a:r>
            <a:r>
              <a:rPr lang="tr-TR" b="1" i="1" dirty="0">
                <a:hlinkClick r:id="rId4"/>
              </a:rPr>
              <a:t>“</a:t>
            </a:r>
            <a:r>
              <a:rPr lang="tr-TR" b="1" i="1" dirty="0" err="1">
                <a:hlinkClick r:id="rId4"/>
              </a:rPr>
              <a:t>Ba-Bs</a:t>
            </a:r>
            <a:r>
              <a:rPr lang="tr-TR" b="1" i="1" dirty="0">
                <a:hlinkClick r:id="rId4"/>
              </a:rPr>
              <a:t> Bildirim formlarında geç gelen faturanın ne zaman bildirileceği ve indirim konusu </a:t>
            </a:r>
            <a:r>
              <a:rPr lang="tr-TR" b="1" i="1" dirty="0" err="1">
                <a:hlinkClick r:id="rId4"/>
              </a:rPr>
              <a:t>yapılacağı”</a:t>
            </a:r>
            <a:r>
              <a:rPr lang="tr-TR" b="1" dirty="0" err="1">
                <a:hlinkClick r:id="rId4"/>
              </a:rPr>
              <a:t>konusundaki</a:t>
            </a:r>
            <a:r>
              <a:rPr lang="tr-TR" b="1" dirty="0">
                <a:hlinkClick r:id="rId4"/>
              </a:rPr>
              <a:t> </a:t>
            </a:r>
            <a:r>
              <a:rPr lang="tr-TR" b="1" dirty="0" err="1">
                <a:hlinkClick r:id="rId4"/>
              </a:rPr>
              <a:t>özelgesi</a:t>
            </a:r>
            <a:r>
              <a:rPr lang="tr-TR" dirty="0" err="1"/>
              <a:t>nde</a:t>
            </a:r>
            <a:r>
              <a:rPr lang="tr-TR" dirty="0"/>
              <a:t> özetle;</a:t>
            </a:r>
          </a:p>
          <a:p>
            <a:r>
              <a:rPr lang="tr-TR" dirty="0" err="1"/>
              <a:t>Ba-Bs</a:t>
            </a:r>
            <a:r>
              <a:rPr lang="tr-TR" dirty="0"/>
              <a:t> bildirim formları için “…</a:t>
            </a:r>
            <a:r>
              <a:rPr lang="tr-TR" i="1" dirty="0"/>
              <a:t>işlem yaptığınız firmalardan tarafınıza geç gelen faturaların </a:t>
            </a:r>
            <a:r>
              <a:rPr lang="tr-TR" i="1" dirty="0" err="1"/>
              <a:t>Ba</a:t>
            </a:r>
            <a:r>
              <a:rPr lang="tr-TR" i="1" dirty="0"/>
              <a:t> Formunda bildirilmesinde, </a:t>
            </a:r>
            <a:r>
              <a:rPr lang="tr-TR" b="1" i="1" u="sng" dirty="0">
                <a:solidFill>
                  <a:srgbClr val="FF0000"/>
                </a:solidFill>
              </a:rPr>
              <a:t>belge düzenlenme tarihinin dikkate alınması</a:t>
            </a:r>
            <a:r>
              <a:rPr lang="tr-TR" i="1" dirty="0"/>
              <a:t> gerekmektedir.</a:t>
            </a:r>
            <a:r>
              <a:rPr lang="tr-TR" dirty="0"/>
              <a:t>”</a:t>
            </a:r>
          </a:p>
          <a:p>
            <a:r>
              <a:rPr lang="tr-TR" dirty="0"/>
              <a:t>…</a:t>
            </a:r>
          </a:p>
          <a:p>
            <a:r>
              <a:rPr lang="tr-TR" dirty="0"/>
              <a:t>“</a:t>
            </a:r>
            <a:r>
              <a:rPr lang="tr-TR" i="1" dirty="0"/>
              <a:t>Buna göre, </a:t>
            </a:r>
            <a:r>
              <a:rPr lang="tr-TR" i="1" dirty="0" err="1"/>
              <a:t>Ba</a:t>
            </a:r>
            <a:r>
              <a:rPr lang="tr-TR" i="1" dirty="0"/>
              <a:t>- </a:t>
            </a:r>
            <a:r>
              <a:rPr lang="tr-TR" i="1" dirty="0" err="1"/>
              <a:t>Bs</a:t>
            </a:r>
            <a:r>
              <a:rPr lang="tr-TR" i="1" dirty="0"/>
              <a:t> formlarında işlem yaptığınız firmalardan geç gelen faturalara ait KDV </a:t>
            </a:r>
            <a:r>
              <a:rPr lang="tr-TR" i="1" dirty="0" err="1"/>
              <a:t>nin</a:t>
            </a:r>
            <a:r>
              <a:rPr lang="tr-TR" i="1" dirty="0"/>
              <a:t> takvim yılı aşılmamak şartıyla kanuni defterlere kaydedildiği dönemde genel hükümlere göre indirim konusu yapılması mümkün bulunmaktadır</a:t>
            </a:r>
            <a:r>
              <a:rPr lang="tr-TR" dirty="0"/>
              <a:t>.”</a:t>
            </a:r>
          </a:p>
          <a:p>
            <a:r>
              <a:rPr lang="tr-TR" dirty="0"/>
              <a:t>Şeklinde görüş bildirmiştir.</a:t>
            </a:r>
          </a:p>
          <a:p>
            <a:pPr algn="just"/>
            <a:endParaRPr lang="tr-TR" b="1" u="sng" dirty="0">
              <a:solidFill>
                <a:srgbClr val="FF0000"/>
              </a:solidFill>
            </a:endParaRPr>
          </a:p>
        </p:txBody>
      </p:sp>
    </p:spTree>
    <p:extLst>
      <p:ext uri="{BB962C8B-B14F-4D97-AF65-F5344CB8AC3E}">
        <p14:creationId xmlns:p14="http://schemas.microsoft.com/office/powerpoint/2010/main" val="356852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r>
              <a:rPr lang="tr-TR" sz="2400" b="1" dirty="0">
                <a:solidFill>
                  <a:srgbClr val="FF0000"/>
                </a:solidFill>
              </a:rPr>
              <a:t>ÇOK TEHLİKELİ İŞYERLERİ İÇİN YENİ BİR PRİM TEŞVİKİ DAHA BAŞLIYOR</a:t>
            </a:r>
          </a:p>
        </p:txBody>
      </p:sp>
      <p:sp>
        <p:nvSpPr>
          <p:cNvPr id="3" name="İçerik Yer Tutucusu 2"/>
          <p:cNvSpPr>
            <a:spLocks noGrp="1"/>
          </p:cNvSpPr>
          <p:nvPr>
            <p:ph idx="13"/>
          </p:nvPr>
        </p:nvSpPr>
        <p:spPr>
          <a:xfrm>
            <a:off x="609440" y="1268760"/>
            <a:ext cx="11389628" cy="5184576"/>
          </a:xfrm>
        </p:spPr>
        <p:txBody>
          <a:bodyPr rtlCol="0">
            <a:normAutofit/>
          </a:bodyPr>
          <a:lstStyle/>
          <a:p>
            <a:endParaRPr lang="tr-TR" dirty="0"/>
          </a:p>
          <a:p>
            <a:r>
              <a:rPr lang="tr-TR" dirty="0"/>
              <a:t>Bilindiği gibi, iş kazalarını önlemek amacıyla, 2016 yılında çıkartılan yasa uyarınca </a:t>
            </a:r>
            <a:r>
              <a:rPr lang="tr-TR" b="1" dirty="0"/>
              <a:t>ölümle veya sakatlanmayla sonuçlanan iş kazası yaşanmayan</a:t>
            </a:r>
            <a:r>
              <a:rPr lang="tr-TR" dirty="0"/>
              <a:t> işyerlerinde </a:t>
            </a:r>
            <a:r>
              <a:rPr lang="tr-TR" b="1" dirty="0"/>
              <a:t>1 Ocak 2019 tarihinden itibaren</a:t>
            </a:r>
            <a:r>
              <a:rPr lang="tr-TR" dirty="0"/>
              <a:t> prim teşviki uygulaması başlamıştır.</a:t>
            </a:r>
          </a:p>
          <a:p>
            <a:r>
              <a:rPr lang="tr-TR" dirty="0"/>
              <a:t>31 Aralık 2018 Tarih ve 30642 (4. Mükerrer) Resmi Gazetede yayınlanan Tebliğ ile teşvik ile ilgili detaylar belirlenmiştir.</a:t>
            </a:r>
            <a:endParaRPr lang="tr-TR" b="1" u="sng" dirty="0">
              <a:solidFill>
                <a:srgbClr val="FF0000"/>
              </a:solidFill>
            </a:endParaRPr>
          </a:p>
        </p:txBody>
      </p:sp>
    </p:spTree>
    <p:extLst>
      <p:ext uri="{BB962C8B-B14F-4D97-AF65-F5344CB8AC3E}">
        <p14:creationId xmlns:p14="http://schemas.microsoft.com/office/powerpoint/2010/main" val="241937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173604" cy="1152128"/>
          </a:xfrm>
        </p:spPr>
        <p:txBody>
          <a:bodyPr rtlCol="0">
            <a:normAutofit/>
          </a:bodyPr>
          <a:lstStyle/>
          <a:p>
            <a:pPr algn="ctr"/>
            <a:r>
              <a:rPr lang="tr-TR" b="1" dirty="0"/>
              <a:t>Yazar Kasalardan (ÖKC) Düzenlenen Günlük (Z) Raporlarının Gönderilmesine İlişkin Düzenleme </a:t>
            </a:r>
            <a:endParaRPr lang="tr-TR" sz="2400" b="1" dirty="0">
              <a:solidFill>
                <a:srgbClr val="FF0000"/>
              </a:solidFill>
            </a:endParaRPr>
          </a:p>
        </p:txBody>
      </p:sp>
      <p:sp>
        <p:nvSpPr>
          <p:cNvPr id="3" name="İçerik Yer Tutucusu 2"/>
          <p:cNvSpPr>
            <a:spLocks noGrp="1"/>
          </p:cNvSpPr>
          <p:nvPr>
            <p:ph idx="13"/>
          </p:nvPr>
        </p:nvSpPr>
        <p:spPr>
          <a:xfrm>
            <a:off x="609440" y="1556792"/>
            <a:ext cx="10741556" cy="4896544"/>
          </a:xfrm>
        </p:spPr>
        <p:txBody>
          <a:bodyPr rtlCol="0">
            <a:normAutofit/>
          </a:bodyPr>
          <a:lstStyle/>
          <a:p>
            <a:pPr algn="just"/>
            <a:endParaRPr lang="tr-TR" dirty="0"/>
          </a:p>
          <a:p>
            <a:pPr algn="just"/>
            <a:r>
              <a:rPr lang="tr-TR" dirty="0"/>
              <a:t>30.09.2017 Tarihinde Resmi Gazetede yayımlanan 483 ve 502 Sıra No.lu Vergi Usul Kanunu Genel Tebliğleri gereği, Eski nesil ödeme kaydedici cihazlardan gerçekleştirilen satışlara ait mali bilgilerin Gelir İdaresi Başkanlığı Bilgi Sistemine elektronik ortamda bildirilmesi zorunluluğu getirilmiş bulunmaktadır.</a:t>
            </a:r>
            <a:endParaRPr lang="tr-TR" b="1" u="sng" dirty="0">
              <a:solidFill>
                <a:srgbClr val="FF0000"/>
              </a:solidFill>
            </a:endParaRPr>
          </a:p>
        </p:txBody>
      </p:sp>
    </p:spTree>
    <p:extLst>
      <p:ext uri="{BB962C8B-B14F-4D97-AF65-F5344CB8AC3E}">
        <p14:creationId xmlns:p14="http://schemas.microsoft.com/office/powerpoint/2010/main" val="270976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r>
              <a:rPr lang="tr-TR" sz="2400" b="1" dirty="0">
                <a:solidFill>
                  <a:srgbClr val="FF0000"/>
                </a:solidFill>
              </a:rPr>
              <a:t>ÇOK TEHLİKELİ İŞYERLERİ İÇİN YENİ BİR PRİM TEŞVİKİ DAHA BAŞLIYOR</a:t>
            </a:r>
          </a:p>
        </p:txBody>
      </p:sp>
      <p:sp>
        <p:nvSpPr>
          <p:cNvPr id="3" name="İçerik Yer Tutucusu 2"/>
          <p:cNvSpPr>
            <a:spLocks noGrp="1"/>
          </p:cNvSpPr>
          <p:nvPr>
            <p:ph idx="13"/>
          </p:nvPr>
        </p:nvSpPr>
        <p:spPr>
          <a:xfrm>
            <a:off x="477788" y="1268760"/>
            <a:ext cx="11521280" cy="5184576"/>
          </a:xfrm>
        </p:spPr>
        <p:txBody>
          <a:bodyPr rtlCol="0">
            <a:normAutofit fontScale="85000" lnSpcReduction="20000"/>
          </a:bodyPr>
          <a:lstStyle/>
          <a:p>
            <a:r>
              <a:rPr lang="tr-TR" b="1" dirty="0"/>
              <a:t>Teşvikten yararlanma şartları</a:t>
            </a:r>
            <a:endParaRPr lang="tr-TR" dirty="0"/>
          </a:p>
          <a:p>
            <a:r>
              <a:rPr lang="tr-TR" dirty="0"/>
              <a:t>a) İşyerinin 6331 sayılı Kanunun 9 uncu maddesi kapsamında </a:t>
            </a:r>
            <a:r>
              <a:rPr lang="tr-TR" b="1" u="sng" dirty="0">
                <a:solidFill>
                  <a:srgbClr val="FF0000"/>
                </a:solidFill>
              </a:rPr>
              <a:t>çok tehlikeli sınıfta yer alması </a:t>
            </a:r>
            <a:r>
              <a:rPr lang="tr-TR" dirty="0"/>
              <a:t>gerekmektedir.</a:t>
            </a:r>
          </a:p>
          <a:p>
            <a:r>
              <a:rPr lang="tr-TR" dirty="0"/>
              <a:t>b) İşverenin </a:t>
            </a:r>
            <a:r>
              <a:rPr lang="tr-TR" b="1" u="sng" dirty="0"/>
              <a:t>Türkiye genelinde çok tehlikeli sınıfta yer alan </a:t>
            </a:r>
            <a:r>
              <a:rPr lang="tr-TR" dirty="0"/>
              <a:t>işyerlerinde </a:t>
            </a:r>
            <a:r>
              <a:rPr lang="tr-TR" b="1" u="sng" dirty="0"/>
              <a:t>her ay toplamda ondan fazla </a:t>
            </a:r>
            <a:r>
              <a:rPr lang="tr-TR" dirty="0"/>
              <a:t>çalışanı bulunması gerekmektedir.</a:t>
            </a:r>
          </a:p>
          <a:p>
            <a:r>
              <a:rPr lang="tr-TR" dirty="0"/>
              <a:t>c) Ölümlü veya sürekli iş göremezlikle sonuçlanan </a:t>
            </a:r>
            <a:r>
              <a:rPr lang="tr-TR" b="1" u="sng" dirty="0"/>
              <a:t>iş kazası meydana gelmemesi </a:t>
            </a:r>
            <a:r>
              <a:rPr lang="tr-TR" dirty="0"/>
              <a:t>şarttır.</a:t>
            </a:r>
          </a:p>
          <a:p>
            <a:r>
              <a:rPr lang="tr-TR" dirty="0"/>
              <a:t>ç) İşyerinin, İSG-</a:t>
            </a:r>
            <a:r>
              <a:rPr lang="tr-TR" dirty="0" err="1"/>
              <a:t>KATİP’e</a:t>
            </a:r>
            <a:r>
              <a:rPr lang="tr-TR" dirty="0"/>
              <a:t> kayıtlı onaylanmış ve devam eden iş sağlığı ve güvenliği hizmetlerinin verilmesine ilişkin, iş güvenliği uzmanı ve işyeri hekimi ya da İş Sağlığı ve Güvenliği Hizmetleri Yönetmeliğine göre </a:t>
            </a:r>
            <a:r>
              <a:rPr lang="tr-TR" b="1" u="sng" dirty="0"/>
              <a:t>Bakanlıkça yetkilendirilmiş kurum ve kuruluşlar ile yapılmış bir sözleşmesinin bulunması </a:t>
            </a:r>
            <a:r>
              <a:rPr lang="tr-TR" dirty="0"/>
              <a:t>şarttır.</a:t>
            </a:r>
          </a:p>
          <a:p>
            <a:r>
              <a:rPr lang="tr-TR" dirty="0"/>
              <a:t>(2) Asıl işveren alt işveren ilişkisi kurulan işyerlerinde, teşvikten yararlanmaya esas şartların sağlanması gereken üç yıllık süre ile teşvikten yararlanılacak üç yıllık süre boyunca </a:t>
            </a:r>
            <a:r>
              <a:rPr lang="tr-TR" b="1" u="sng" dirty="0">
                <a:solidFill>
                  <a:srgbClr val="FF0000"/>
                </a:solidFill>
              </a:rPr>
              <a:t>alt işverenlere ait işyerlerinde </a:t>
            </a:r>
            <a:r>
              <a:rPr lang="tr-TR" dirty="0"/>
              <a:t>ölümlü veya sürekli iş göremezlikle sonuçlanan iş kazası meydana gelmemesi şarttır.</a:t>
            </a:r>
          </a:p>
        </p:txBody>
      </p:sp>
    </p:spTree>
    <p:extLst>
      <p:ext uri="{BB962C8B-B14F-4D97-AF65-F5344CB8AC3E}">
        <p14:creationId xmlns:p14="http://schemas.microsoft.com/office/powerpoint/2010/main" val="158469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r>
              <a:rPr lang="tr-TR" sz="2400" b="1" dirty="0">
                <a:solidFill>
                  <a:srgbClr val="FF0000"/>
                </a:solidFill>
              </a:rPr>
              <a:t>ÇOK TEHLİKELİ İŞYERLERİ İÇİN YENİ BİR PRİM TEŞVİKİ DAHA BAŞLIYOR</a:t>
            </a:r>
          </a:p>
        </p:txBody>
      </p:sp>
      <p:sp>
        <p:nvSpPr>
          <p:cNvPr id="3" name="İçerik Yer Tutucusu 2"/>
          <p:cNvSpPr>
            <a:spLocks noGrp="1"/>
          </p:cNvSpPr>
          <p:nvPr>
            <p:ph idx="13"/>
          </p:nvPr>
        </p:nvSpPr>
        <p:spPr>
          <a:xfrm>
            <a:off x="477788" y="1268760"/>
            <a:ext cx="11521280" cy="5184576"/>
          </a:xfrm>
        </p:spPr>
        <p:txBody>
          <a:bodyPr rtlCol="0">
            <a:normAutofit/>
          </a:bodyPr>
          <a:lstStyle/>
          <a:p>
            <a:pPr algn="just"/>
            <a:r>
              <a:rPr lang="tr-TR" b="1" dirty="0"/>
              <a:t>Teşvikten yararlanmak için Kurumca yapılacak işlemler ve başvuru</a:t>
            </a:r>
            <a:endParaRPr lang="tr-TR" dirty="0"/>
          </a:p>
          <a:p>
            <a:pPr algn="just"/>
            <a:endParaRPr lang="tr-TR" dirty="0"/>
          </a:p>
          <a:p>
            <a:pPr algn="just"/>
            <a:r>
              <a:rPr lang="tr-TR" dirty="0"/>
              <a:t>Belirtilen şartlardan birinin sağlanmaması nedeniyle teşvik uygulamasına son verilmiş işverenler dışında teşvikten yararlanmak isteyen işverenler için </a:t>
            </a:r>
            <a:r>
              <a:rPr lang="tr-TR" b="1" u="sng" dirty="0"/>
              <a:t>başvuru şartı bulunmamaktadır. </a:t>
            </a:r>
          </a:p>
          <a:p>
            <a:pPr algn="just"/>
            <a:endParaRPr lang="tr-TR" dirty="0"/>
          </a:p>
          <a:p>
            <a:pPr algn="just"/>
            <a:r>
              <a:rPr lang="tr-TR" dirty="0"/>
              <a:t>Sosyal Güvenlik İl Müdürlükleri/Sosyal Güvenlik Merkezlerine </a:t>
            </a:r>
            <a:r>
              <a:rPr lang="tr-TR" b="1" u="sng" dirty="0"/>
              <a:t>herhangi bir belge ibraz edilmesine gerek yoktur.</a:t>
            </a:r>
          </a:p>
        </p:txBody>
      </p:sp>
    </p:spTree>
    <p:extLst>
      <p:ext uri="{BB962C8B-B14F-4D97-AF65-F5344CB8AC3E}">
        <p14:creationId xmlns:p14="http://schemas.microsoft.com/office/powerpoint/2010/main" val="182063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r>
              <a:rPr lang="tr-TR" sz="2400" b="1" dirty="0">
                <a:solidFill>
                  <a:srgbClr val="FF0000"/>
                </a:solidFill>
              </a:rPr>
              <a:t>ÇOK TEHLİKELİ İŞYERLERİ İÇİN YENİ BİR PRİM TEŞVİKİ DAHA BAŞLIYOR</a:t>
            </a:r>
          </a:p>
        </p:txBody>
      </p:sp>
      <p:sp>
        <p:nvSpPr>
          <p:cNvPr id="3" name="İçerik Yer Tutucusu 2"/>
          <p:cNvSpPr>
            <a:spLocks noGrp="1"/>
          </p:cNvSpPr>
          <p:nvPr>
            <p:ph idx="13"/>
          </p:nvPr>
        </p:nvSpPr>
        <p:spPr>
          <a:xfrm>
            <a:off x="477788" y="1268760"/>
            <a:ext cx="11521280" cy="5184576"/>
          </a:xfrm>
        </p:spPr>
        <p:txBody>
          <a:bodyPr rtlCol="0">
            <a:normAutofit/>
          </a:bodyPr>
          <a:lstStyle/>
          <a:p>
            <a:pPr algn="just"/>
            <a:r>
              <a:rPr lang="tr-TR" b="1" dirty="0"/>
              <a:t>Teşvikten yararlanmak için Kurumca yapılacak işlemler ve başvuru</a:t>
            </a:r>
            <a:endParaRPr lang="tr-TR" dirty="0"/>
          </a:p>
          <a:p>
            <a:pPr algn="just"/>
            <a:endParaRPr lang="tr-TR" dirty="0"/>
          </a:p>
          <a:p>
            <a:pPr algn="just"/>
            <a:r>
              <a:rPr lang="tr-TR" dirty="0"/>
              <a:t>İşyerinin, teşvikten yararlanılacak takvim yılından önceki üç yıl süreyle bu Tebliğin 4 üncü maddesinde aranılan tüm şartları sağlayıp sağlamadığı </a:t>
            </a:r>
            <a:r>
              <a:rPr lang="tr-TR" b="1" u="sng" dirty="0">
                <a:solidFill>
                  <a:srgbClr val="FF0000"/>
                </a:solidFill>
              </a:rPr>
              <a:t>kurum sistemi tarafından otomatik olarak kontrol edilecektir.</a:t>
            </a:r>
            <a:r>
              <a:rPr lang="tr-TR" dirty="0"/>
              <a:t> </a:t>
            </a:r>
          </a:p>
          <a:p>
            <a:pPr algn="just"/>
            <a:endParaRPr lang="tr-TR" dirty="0"/>
          </a:p>
          <a:p>
            <a:pPr algn="just"/>
            <a:r>
              <a:rPr lang="tr-TR" dirty="0"/>
              <a:t>İşyerinin söz konusu şartları sağladığının tespit edilmesi durumunda,  işveren takip eden takvim yılından itibaren </a:t>
            </a:r>
            <a:r>
              <a:rPr lang="tr-TR" b="1" u="sng" dirty="0">
                <a:solidFill>
                  <a:srgbClr val="FF0000"/>
                </a:solidFill>
              </a:rPr>
              <a:t>üç yıl süreyle </a:t>
            </a:r>
            <a:r>
              <a:rPr lang="tr-TR" dirty="0"/>
              <a:t>bu teşvikten yararlanabilecektir.</a:t>
            </a:r>
            <a:endParaRPr lang="tr-TR" b="1" u="sng" dirty="0"/>
          </a:p>
        </p:txBody>
      </p:sp>
    </p:spTree>
    <p:extLst>
      <p:ext uri="{BB962C8B-B14F-4D97-AF65-F5344CB8AC3E}">
        <p14:creationId xmlns:p14="http://schemas.microsoft.com/office/powerpoint/2010/main" val="27529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r>
              <a:rPr lang="tr-TR" sz="2400" b="1" dirty="0">
                <a:solidFill>
                  <a:srgbClr val="FF0000"/>
                </a:solidFill>
              </a:rPr>
              <a:t>ÇOK TEHLİKELİ İŞYERLERİ İÇİN YENİ BİR PRİM TEŞVİKİ DAHA BAŞLIYOR</a:t>
            </a:r>
          </a:p>
        </p:txBody>
      </p:sp>
      <p:sp>
        <p:nvSpPr>
          <p:cNvPr id="3" name="İçerik Yer Tutucusu 2"/>
          <p:cNvSpPr>
            <a:spLocks noGrp="1"/>
          </p:cNvSpPr>
          <p:nvPr>
            <p:ph idx="13"/>
          </p:nvPr>
        </p:nvSpPr>
        <p:spPr>
          <a:xfrm>
            <a:off x="477788" y="1268760"/>
            <a:ext cx="11521280" cy="5184576"/>
          </a:xfrm>
        </p:spPr>
        <p:txBody>
          <a:bodyPr rtlCol="0">
            <a:normAutofit/>
          </a:bodyPr>
          <a:lstStyle/>
          <a:p>
            <a:pPr algn="just"/>
            <a:r>
              <a:rPr lang="tr-TR" b="1" dirty="0"/>
              <a:t>Teşvikten yararlanmak için Kurumca yapılacak işlemler ve başvuru</a:t>
            </a:r>
            <a:endParaRPr lang="tr-TR" dirty="0"/>
          </a:p>
          <a:p>
            <a:pPr algn="just"/>
            <a:r>
              <a:rPr lang="tr-TR" dirty="0"/>
              <a:t>Teşvikten yararlanılacak üç yıllık sürede her bir ayda, </a:t>
            </a:r>
            <a:r>
              <a:rPr lang="tr-TR" b="1" u="sng" dirty="0"/>
              <a:t>işverenin Türkiye genelinde ondan fazla sigortalısı olup olmadığı hususu</a:t>
            </a:r>
            <a:r>
              <a:rPr lang="tr-TR" dirty="0"/>
              <a:t> aylık prim ve hizmet belgelerinin Kuruma gönderilmesi sırasında kurum sistemi tarafından tespit edilemediği için, bu husus, aylık prim ve hizmet belgelerinin yasal verilme süresi sona erdikten sonra, aynı işverene ait çok tehlikeli sınıfta yer alan işyerlerinden aynı aya ilişkin verilen tüm aylık prim ve hizmet belgelerinde kayıtlı sigortalı sayısı kontrol edilmek suretiyle sistem tarafından tespit edilecektir. </a:t>
            </a:r>
          </a:p>
          <a:p>
            <a:pPr algn="just"/>
            <a:r>
              <a:rPr lang="tr-TR" dirty="0"/>
              <a:t>Ancak, teşvikten yararlanmaya başlayan </a:t>
            </a:r>
            <a:r>
              <a:rPr lang="tr-TR" b="1" u="sng" dirty="0">
                <a:solidFill>
                  <a:srgbClr val="FF0000"/>
                </a:solidFill>
              </a:rPr>
              <a:t>işverenlerin</a:t>
            </a:r>
            <a:r>
              <a:rPr lang="tr-TR" dirty="0"/>
              <a:t>, </a:t>
            </a:r>
            <a:r>
              <a:rPr lang="tr-TR" b="1" u="sng" dirty="0"/>
              <a:t>teşvikten yararlanma şartlarını taşıyıp taşımadıklarını teşvikten faydalandığı süre boyunca kontrol etme sorumluluğu bulunmaktadır.</a:t>
            </a:r>
          </a:p>
        </p:txBody>
      </p:sp>
    </p:spTree>
    <p:extLst>
      <p:ext uri="{BB962C8B-B14F-4D97-AF65-F5344CB8AC3E}">
        <p14:creationId xmlns:p14="http://schemas.microsoft.com/office/powerpoint/2010/main" val="284753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r>
              <a:rPr lang="tr-TR" sz="2400" b="1" dirty="0">
                <a:solidFill>
                  <a:srgbClr val="FF0000"/>
                </a:solidFill>
              </a:rPr>
              <a:t>ÇOK TEHLİKELİ İŞYERLERİ İÇİN YENİ BİR PRİM TEŞVİKİ DAHA BAŞLIYOR</a:t>
            </a:r>
          </a:p>
        </p:txBody>
      </p:sp>
      <p:sp>
        <p:nvSpPr>
          <p:cNvPr id="3" name="İçerik Yer Tutucusu 2"/>
          <p:cNvSpPr>
            <a:spLocks noGrp="1"/>
          </p:cNvSpPr>
          <p:nvPr>
            <p:ph idx="13"/>
          </p:nvPr>
        </p:nvSpPr>
        <p:spPr>
          <a:xfrm>
            <a:off x="477788" y="1268760"/>
            <a:ext cx="11521280" cy="5184576"/>
          </a:xfrm>
        </p:spPr>
        <p:txBody>
          <a:bodyPr rtlCol="0">
            <a:normAutofit fontScale="92500" lnSpcReduction="20000"/>
          </a:bodyPr>
          <a:lstStyle/>
          <a:p>
            <a:r>
              <a:rPr lang="tr-TR" b="1" dirty="0"/>
              <a:t>Teşvik uygulamasının sona erdiği haller</a:t>
            </a:r>
            <a:endParaRPr lang="tr-TR" dirty="0"/>
          </a:p>
          <a:p>
            <a:r>
              <a:rPr lang="tr-TR" dirty="0"/>
              <a:t>a) İşyerinin tehlike sınıfının </a:t>
            </a:r>
            <a:r>
              <a:rPr lang="tr-TR" b="1" u="sng" dirty="0">
                <a:solidFill>
                  <a:srgbClr val="FF0000"/>
                </a:solidFill>
              </a:rPr>
              <a:t>çok tehlikeli sınıftan tehlikeli veya az tehlikeli sınıfa dönüşmesi </a:t>
            </a:r>
            <a:r>
              <a:rPr lang="tr-TR" dirty="0"/>
              <a:t>halinde tehlike sınıfı değişiklik tarihini takip eden ay/dönem başından itibaren işyerinin teşvik uygulamasına son verilir.</a:t>
            </a:r>
          </a:p>
          <a:p>
            <a:r>
              <a:rPr lang="tr-TR" dirty="0"/>
              <a:t>b) Çalışan sayısının on ve altına düşmesi halinde, </a:t>
            </a:r>
            <a:r>
              <a:rPr lang="tr-TR" b="1" u="sng" dirty="0">
                <a:solidFill>
                  <a:srgbClr val="FF0000"/>
                </a:solidFill>
              </a:rPr>
              <a:t>çalışan sayısının on ve altına düştüğü ay/dönem başından itibaren</a:t>
            </a:r>
            <a:r>
              <a:rPr lang="tr-TR" dirty="0"/>
              <a:t> işyerinin teşvik uygulamasına son verilir.</a:t>
            </a:r>
          </a:p>
          <a:p>
            <a:r>
              <a:rPr lang="tr-TR" dirty="0"/>
              <a:t>c) </a:t>
            </a:r>
            <a:r>
              <a:rPr lang="tr-TR" b="1" u="sng" dirty="0">
                <a:solidFill>
                  <a:srgbClr val="FF0000"/>
                </a:solidFill>
              </a:rPr>
              <a:t>Ölümlü veya sürekli iş göremezlikle sonuçlanan iş kazası meydana gelmesi halinde</a:t>
            </a:r>
            <a:r>
              <a:rPr lang="tr-TR" dirty="0"/>
              <a:t>, ilgili durumun Bakanlıkça veya Kurumca tespit edildiği tarihi takip eden ay/dönem başından itibaren işyerinin teşvik uygulamasına son verilir.</a:t>
            </a:r>
          </a:p>
          <a:p>
            <a:r>
              <a:rPr lang="tr-TR" dirty="0"/>
              <a:t>ç) İşyerinin, İSG-</a:t>
            </a:r>
            <a:r>
              <a:rPr lang="tr-TR" dirty="0" err="1"/>
              <a:t>KATİP’e</a:t>
            </a:r>
            <a:r>
              <a:rPr lang="tr-TR" dirty="0"/>
              <a:t> kayıtlı onaylanmış ve devam eden iş sağlığı ve güvenliği hizmetlerinin verilmesine ilişkin, iş güvenliği uzmanı ve işyeri hekimi ya da İş Sağlığı ve Güvenliği Hizmetleri Yönetmeliğine göre Bakanlıkça yetkilendirilmiş kurum ve kuruluşlar ile yapılmış bir sözleşmesinin bulunmaması halinde, </a:t>
            </a:r>
            <a:r>
              <a:rPr lang="tr-TR" b="1" u="sng" dirty="0">
                <a:solidFill>
                  <a:srgbClr val="FF0000"/>
                </a:solidFill>
              </a:rPr>
              <a:t>iş sağlığı ve güvenliği hizmetlerinin alınmadığı ay başından itibaren </a:t>
            </a:r>
            <a:r>
              <a:rPr lang="tr-TR" b="1" u="sng" dirty="0">
                <a:solidFill>
                  <a:srgbClr val="0070C0"/>
                </a:solidFill>
              </a:rPr>
              <a:t>işyerinin teşvik uygulamasına son verilir.</a:t>
            </a:r>
          </a:p>
        </p:txBody>
      </p:sp>
    </p:spTree>
    <p:extLst>
      <p:ext uri="{BB962C8B-B14F-4D97-AF65-F5344CB8AC3E}">
        <p14:creationId xmlns:p14="http://schemas.microsoft.com/office/powerpoint/2010/main" val="420693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33772" y="332656"/>
            <a:ext cx="4536504" cy="5688632"/>
          </a:xfrm>
        </p:spPr>
        <p:txBody>
          <a:bodyPr rtlCol="0" anchor="ctr">
            <a:normAutofit/>
          </a:bodyPr>
          <a:lstStyle/>
          <a:p>
            <a:r>
              <a:rPr lang="tr-TR" sz="3600" b="1" u="sng" dirty="0"/>
              <a:t>E-Uygulamalar kapsamındaki son düzenlemeler </a:t>
            </a:r>
            <a:br>
              <a:rPr lang="tr-TR" sz="3600" b="1" u="sng" dirty="0"/>
            </a:br>
            <a:br>
              <a:rPr lang="tr-TR" sz="3600" b="1" u="sng" dirty="0"/>
            </a:br>
            <a:br>
              <a:rPr lang="tr-TR" sz="2800" b="1" u="sng" dirty="0"/>
            </a:br>
            <a:br>
              <a:rPr lang="tr-TR" sz="2800" b="1" u="sng" dirty="0"/>
            </a:br>
            <a:r>
              <a:rPr lang="tr-TR" sz="2700" b="1" dirty="0">
                <a:solidFill>
                  <a:srgbClr val="C00000"/>
                </a:solidFill>
              </a:rPr>
              <a:t>2019 Yılında </a:t>
            </a:r>
            <a:br>
              <a:rPr lang="tr-TR" sz="2700" b="1" dirty="0">
                <a:solidFill>
                  <a:srgbClr val="C00000"/>
                </a:solidFill>
              </a:rPr>
            </a:br>
            <a:r>
              <a:rPr lang="tr-TR" sz="2700" b="1" dirty="0">
                <a:solidFill>
                  <a:srgbClr val="C00000"/>
                </a:solidFill>
              </a:rPr>
              <a:t>Kimler E-Fatura, </a:t>
            </a:r>
            <a:br>
              <a:rPr lang="tr-TR" sz="2700" b="1" dirty="0">
                <a:solidFill>
                  <a:srgbClr val="C00000"/>
                </a:solidFill>
              </a:rPr>
            </a:br>
            <a:r>
              <a:rPr lang="tr-TR" sz="2700" b="1" dirty="0">
                <a:solidFill>
                  <a:srgbClr val="C00000"/>
                </a:solidFill>
              </a:rPr>
              <a:t>E-Müstahsil Makbuzu ve </a:t>
            </a:r>
            <a:br>
              <a:rPr lang="tr-TR" sz="2700" b="1" dirty="0">
                <a:solidFill>
                  <a:srgbClr val="C00000"/>
                </a:solidFill>
              </a:rPr>
            </a:br>
            <a:r>
              <a:rPr lang="tr-TR" sz="2700" b="1" dirty="0">
                <a:solidFill>
                  <a:srgbClr val="C00000"/>
                </a:solidFill>
              </a:rPr>
              <a:t>E-İrsaliyeye Geçmek Zorundadır?</a:t>
            </a:r>
            <a:br>
              <a:rPr lang="tr-TR" b="1" dirty="0"/>
            </a:br>
            <a:endParaRPr lang="tr-TR" sz="2800" b="1" u="sng" dirty="0"/>
          </a:p>
        </p:txBody>
      </p:sp>
    </p:spTree>
    <p:extLst>
      <p:ext uri="{BB962C8B-B14F-4D97-AF65-F5344CB8AC3E}">
        <p14:creationId xmlns:p14="http://schemas.microsoft.com/office/powerpoint/2010/main" val="17218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792088"/>
          </a:xfrm>
        </p:spPr>
        <p:txBody>
          <a:bodyPr rtlCol="0">
            <a:normAutofit/>
          </a:bodyPr>
          <a:lstStyle/>
          <a:p>
            <a:pPr fontAlgn="base"/>
            <a:r>
              <a:rPr lang="tr-TR" sz="2800" b="1" dirty="0">
                <a:solidFill>
                  <a:srgbClr val="C00000"/>
                </a:solidFill>
              </a:rPr>
              <a:t>E-Fatura ve E-Defter Uygulamalarına Geçiş Zorunluluğu</a:t>
            </a:r>
            <a:endParaRPr lang="tr-TR" sz="2800" dirty="0">
              <a:solidFill>
                <a:srgbClr val="C0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fontAlgn="base"/>
            <a:r>
              <a:rPr lang="tr-TR" dirty="0"/>
              <a:t>(454 Sıra Numaralı Vergi Usul Kanunu Genel Tebliği)</a:t>
            </a:r>
          </a:p>
          <a:p>
            <a:pPr fontAlgn="base"/>
            <a:r>
              <a:rPr lang="tr-TR" dirty="0"/>
              <a:t>1- İlgili Yıl </a:t>
            </a:r>
            <a:r>
              <a:rPr lang="tr-TR" b="1" u="sng" dirty="0">
                <a:solidFill>
                  <a:srgbClr val="C00000"/>
                </a:solidFill>
              </a:rPr>
              <a:t>Brüt Satışları</a:t>
            </a:r>
            <a:r>
              <a:rPr lang="tr-TR" dirty="0"/>
              <a:t> </a:t>
            </a:r>
            <a:r>
              <a:rPr lang="tr-TR" b="1" dirty="0"/>
              <a:t>10 Milyon TL</a:t>
            </a:r>
            <a:r>
              <a:rPr lang="tr-TR" dirty="0"/>
              <a:t> ve </a:t>
            </a:r>
            <a:r>
              <a:rPr lang="tr-TR" b="1" dirty="0"/>
              <a:t>üzeri olanla</a:t>
            </a:r>
            <a:r>
              <a:rPr lang="tr-TR" dirty="0"/>
              <a:t>r </a:t>
            </a:r>
          </a:p>
          <a:p>
            <a:pPr fontAlgn="base"/>
            <a:r>
              <a:rPr lang="tr-TR" dirty="0"/>
              <a:t> (</a:t>
            </a:r>
            <a:r>
              <a:rPr lang="tr-TR" b="1" dirty="0">
                <a:solidFill>
                  <a:srgbClr val="C00000"/>
                </a:solidFill>
              </a:rPr>
              <a:t>01.01.2019</a:t>
            </a:r>
            <a:r>
              <a:rPr lang="tr-TR" dirty="0"/>
              <a:t> tarihinde başlayacak zorunluluk için</a:t>
            </a:r>
            <a:r>
              <a:rPr lang="tr-TR" b="1" dirty="0"/>
              <a:t> 2017 </a:t>
            </a:r>
            <a:r>
              <a:rPr lang="tr-TR" dirty="0"/>
              <a:t>esas alınacak) </a:t>
            </a:r>
          </a:p>
          <a:p>
            <a:pPr fontAlgn="base"/>
            <a:r>
              <a:rPr lang="tr-TR" dirty="0"/>
              <a:t>2- ÖTV 1 sayılı Liste kapsamındaki malların imali, ithali, teslimi vb. faaliyetleri nedeniyle EPDK dan lisans alanlar (Lisans aldığı tarihi izleyen yıl başından itibaren) (Bayilik lisansı hariç)  </a:t>
            </a:r>
          </a:p>
          <a:p>
            <a:pPr fontAlgn="base"/>
            <a:r>
              <a:rPr lang="tr-TR" dirty="0"/>
              <a:t>3- ÖTV III sayılı Liste kapsamındaki malları imal inşa ve ithal edenler (ÖTV mükellefiyet tesis tarihi izleyen yıl başından itibaren)</a:t>
            </a:r>
          </a:p>
        </p:txBody>
      </p:sp>
    </p:spTree>
    <p:extLst>
      <p:ext uri="{BB962C8B-B14F-4D97-AF65-F5344CB8AC3E}">
        <p14:creationId xmlns:p14="http://schemas.microsoft.com/office/powerpoint/2010/main" val="387526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792088"/>
          </a:xfrm>
        </p:spPr>
        <p:txBody>
          <a:bodyPr rtlCol="0">
            <a:normAutofit/>
          </a:bodyPr>
          <a:lstStyle/>
          <a:p>
            <a:pPr fontAlgn="base"/>
            <a:r>
              <a:rPr lang="tr-TR" sz="2800" b="1" dirty="0">
                <a:solidFill>
                  <a:srgbClr val="C00000"/>
                </a:solidFill>
              </a:rPr>
              <a:t> İhracat Faturalarının  E-Fatura Olma Zorunluluğu</a:t>
            </a:r>
            <a:endParaRPr lang="tr-TR" sz="2800" dirty="0">
              <a:solidFill>
                <a:srgbClr val="C0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fontAlgn="base"/>
            <a:endParaRPr lang="tr-TR" dirty="0"/>
          </a:p>
          <a:p>
            <a:pPr fontAlgn="base"/>
            <a:r>
              <a:rPr lang="tr-TR" dirty="0"/>
              <a:t>(454 Sıra Numaralı Vergi Usul Kanunu Genel Tebliği)</a:t>
            </a:r>
          </a:p>
          <a:p>
            <a:pPr fontAlgn="base"/>
            <a:endParaRPr lang="tr-TR" dirty="0"/>
          </a:p>
          <a:p>
            <a:pPr fontAlgn="base"/>
            <a:r>
              <a:rPr lang="tr-TR" b="1" u="sng" dirty="0"/>
              <a:t>e-Fatura uygulamasına kayıtlı olan </a:t>
            </a:r>
            <a:r>
              <a:rPr lang="tr-TR" dirty="0"/>
              <a:t>ihracatçıların Gümrük beyannameli mal ihracı faturaları</a:t>
            </a:r>
            <a:r>
              <a:rPr lang="tr-TR" dirty="0">
                <a:solidFill>
                  <a:srgbClr val="C00000"/>
                </a:solidFill>
              </a:rPr>
              <a:t> </a:t>
            </a:r>
            <a:r>
              <a:rPr lang="tr-TR" b="1" dirty="0">
                <a:solidFill>
                  <a:srgbClr val="C00000"/>
                </a:solidFill>
              </a:rPr>
              <a:t>01.07.2017 </a:t>
            </a:r>
            <a:r>
              <a:rPr lang="tr-TR" dirty="0"/>
              <a:t>tarihinden itibaren e-Fatura olarak düzenlenmek zorundadır.</a:t>
            </a:r>
          </a:p>
        </p:txBody>
      </p:sp>
    </p:spTree>
    <p:extLst>
      <p:ext uri="{BB962C8B-B14F-4D97-AF65-F5344CB8AC3E}">
        <p14:creationId xmlns:p14="http://schemas.microsoft.com/office/powerpoint/2010/main" val="2867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sz="2800" b="1" dirty="0">
                <a:solidFill>
                  <a:srgbClr val="C00000"/>
                </a:solidFill>
              </a:rPr>
              <a:t> </a:t>
            </a:r>
            <a:r>
              <a:rPr lang="tr-TR" sz="2800" b="1" dirty="0"/>
              <a:t> </a:t>
            </a:r>
            <a:r>
              <a:rPr lang="tr-TR" sz="2600" b="1" dirty="0">
                <a:solidFill>
                  <a:srgbClr val="C00000"/>
                </a:solidFill>
              </a:rPr>
              <a:t>Yolcu Beraberi Eşya İhracı Faturalarının  E-Fatura Olma Zorunluluğu</a:t>
            </a:r>
            <a:endParaRPr lang="tr-TR" sz="2600" dirty="0">
              <a:solidFill>
                <a:srgbClr val="C0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fontAlgn="base"/>
            <a:endParaRPr lang="tr-TR" b="1" dirty="0"/>
          </a:p>
          <a:p>
            <a:pPr fontAlgn="base"/>
            <a:r>
              <a:rPr lang="tr-TR" b="1" dirty="0"/>
              <a:t> </a:t>
            </a:r>
            <a:r>
              <a:rPr lang="tr-TR" dirty="0"/>
              <a:t>(454 Sıra Numaralı Vergi Usul Kanunu Genel Tebliği)</a:t>
            </a:r>
          </a:p>
          <a:p>
            <a:pPr fontAlgn="base"/>
            <a:r>
              <a:rPr lang="tr-TR" b="1" u="sng" dirty="0"/>
              <a:t>e-Fatura uygulamasına kayıtlı olan </a:t>
            </a:r>
            <a:r>
              <a:rPr lang="tr-TR" dirty="0"/>
              <a:t>mükelleflerin “aracı kurumlar yoluyla iade usulünden yararlandığı durum” la sınırlı olmak üzere “Yolcu Beraberi Eşya İhracı Faturaları” </a:t>
            </a:r>
            <a:r>
              <a:rPr lang="tr-TR" b="1" dirty="0"/>
              <a:t>01.07.2017</a:t>
            </a:r>
            <a:r>
              <a:rPr lang="tr-TR" dirty="0"/>
              <a:t> tarihinden itibaren e-fatura olarak düzenlenmek zorundadır. </a:t>
            </a:r>
          </a:p>
        </p:txBody>
      </p:sp>
    </p:spTree>
    <p:extLst>
      <p:ext uri="{BB962C8B-B14F-4D97-AF65-F5344CB8AC3E}">
        <p14:creationId xmlns:p14="http://schemas.microsoft.com/office/powerpoint/2010/main" val="332643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sz="2600" b="1" dirty="0">
                <a:solidFill>
                  <a:srgbClr val="C00000"/>
                </a:solidFill>
              </a:rPr>
              <a:t>Bavul Ticareti Kapsamında Düzenlenen Özel Faturaların E-Fatura Olma Zorunluluğu</a:t>
            </a:r>
            <a:endParaRPr lang="tr-TR" sz="2600" dirty="0">
              <a:solidFill>
                <a:srgbClr val="C0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fontAlgn="base"/>
            <a:endParaRPr lang="tr-TR" dirty="0"/>
          </a:p>
          <a:p>
            <a:pPr fontAlgn="base"/>
            <a:r>
              <a:rPr lang="tr-TR" dirty="0"/>
              <a:t>Yürürlükte bulunan tebliğler </a:t>
            </a:r>
            <a:r>
              <a:rPr lang="tr-TR" b="1" u="sng" dirty="0"/>
              <a:t>Özel Faturaların </a:t>
            </a:r>
            <a:r>
              <a:rPr lang="tr-TR" dirty="0"/>
              <a:t>e-Fatura olması </a:t>
            </a:r>
            <a:r>
              <a:rPr lang="tr-TR" b="1" dirty="0">
                <a:solidFill>
                  <a:srgbClr val="C00000"/>
                </a:solidFill>
              </a:rPr>
              <a:t>zorunluluğunu getirmemektedir.</a:t>
            </a:r>
          </a:p>
        </p:txBody>
      </p:sp>
    </p:spTree>
    <p:extLst>
      <p:ext uri="{BB962C8B-B14F-4D97-AF65-F5344CB8AC3E}">
        <p14:creationId xmlns:p14="http://schemas.microsoft.com/office/powerpoint/2010/main" val="268412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008112"/>
          </a:xfrm>
        </p:spPr>
        <p:txBody>
          <a:bodyPr rtlCol="0">
            <a:noAutofit/>
          </a:bodyPr>
          <a:lstStyle/>
          <a:p>
            <a:pPr algn="ctr"/>
            <a:r>
              <a:rPr lang="tr-TR" b="1" dirty="0"/>
              <a:t>Yazar Kasalardan (ÖKC) Düzenlenen Günlük (Z) Raporlarının Gönderilmesine İlişkin Düzenleme</a:t>
            </a:r>
            <a:endParaRPr lang="tr-TR" b="1" dirty="0">
              <a:solidFill>
                <a:srgbClr val="FF0000"/>
              </a:solidFill>
            </a:endParaRPr>
          </a:p>
        </p:txBody>
      </p:sp>
      <p:sp>
        <p:nvSpPr>
          <p:cNvPr id="3" name="İçerik Yer Tutucusu 2"/>
          <p:cNvSpPr>
            <a:spLocks noGrp="1"/>
          </p:cNvSpPr>
          <p:nvPr>
            <p:ph idx="13"/>
          </p:nvPr>
        </p:nvSpPr>
        <p:spPr>
          <a:xfrm>
            <a:off x="609440" y="1340768"/>
            <a:ext cx="11389628" cy="5112568"/>
          </a:xfrm>
        </p:spPr>
        <p:txBody>
          <a:bodyPr rtlCol="0">
            <a:normAutofit fontScale="92500" lnSpcReduction="10000"/>
          </a:bodyPr>
          <a:lstStyle/>
          <a:p>
            <a:pPr algn="just"/>
            <a:r>
              <a:rPr lang="tr-TR" b="1" dirty="0">
                <a:solidFill>
                  <a:srgbClr val="FF0000"/>
                </a:solidFill>
              </a:rPr>
              <a:t>01.01.2019</a:t>
            </a:r>
            <a:r>
              <a:rPr lang="tr-TR" dirty="0"/>
              <a:t> tarihinden itibaren </a:t>
            </a:r>
            <a:r>
              <a:rPr lang="tr-TR" b="1" dirty="0"/>
              <a:t>ESKİ NESİL ÖKC (Yazar Kasa) </a:t>
            </a:r>
            <a:r>
              <a:rPr lang="tr-TR" dirty="0"/>
              <a:t>kullanan mükelleflerin aylık dönemler halinde, </a:t>
            </a:r>
          </a:p>
          <a:p>
            <a:pPr algn="just"/>
            <a:r>
              <a:rPr lang="tr-TR" dirty="0"/>
              <a:t>her bir aya ilişkin </a:t>
            </a:r>
            <a:r>
              <a:rPr lang="tr-TR" b="1" dirty="0"/>
              <a:t>KDV DAHİL SATIŞ TUTARI </a:t>
            </a:r>
            <a:r>
              <a:rPr lang="tr-TR" dirty="0"/>
              <a:t>ile </a:t>
            </a:r>
            <a:r>
              <a:rPr lang="tr-TR" b="1" dirty="0"/>
              <a:t>KDV TOPLAM TUTARI </a:t>
            </a:r>
            <a:r>
              <a:rPr lang="tr-TR" dirty="0"/>
              <a:t>bilgilerini ilgili aya ait KDV beyannamesinin verileceği sürenin sonuna kadar, tercih ettikleri bildirim yöntemine göre;</a:t>
            </a:r>
          </a:p>
          <a:p>
            <a:pPr algn="just"/>
            <a:r>
              <a:rPr lang="tr-TR" b="1" dirty="0">
                <a:solidFill>
                  <a:srgbClr val="FF0000"/>
                </a:solidFill>
              </a:rPr>
              <a:t>a- İnternet Vergi Dairesi üzerinden, </a:t>
            </a:r>
          </a:p>
          <a:p>
            <a:pPr algn="just"/>
            <a:r>
              <a:rPr lang="tr-TR" dirty="0"/>
              <a:t>b- e-Arşiv uygulamasına kayıtlı ise e-Arşiv uygulaması aracılığı ile </a:t>
            </a:r>
          </a:p>
          <a:p>
            <a:pPr algn="just"/>
            <a:r>
              <a:rPr lang="tr-TR" dirty="0"/>
              <a:t>c-ÖKC firmaların bilgi işlem sistemleri-TSM-aracılığı ile) </a:t>
            </a:r>
          </a:p>
          <a:p>
            <a:pPr algn="just"/>
            <a:r>
              <a:rPr lang="tr-TR" dirty="0" err="1"/>
              <a:t>GİB’e</a:t>
            </a:r>
            <a:r>
              <a:rPr lang="tr-TR" dirty="0"/>
              <a:t> elektronik ortamda bildirmeleri gerekmektedir.</a:t>
            </a:r>
          </a:p>
          <a:p>
            <a:pPr algn="just"/>
            <a:r>
              <a:rPr lang="tr-TR" dirty="0"/>
              <a:t>(Tercih bildirimi yapılmamış ise internet vergi dairesi üzerinden bildirim yapılacağı varsayılmaktadır)</a:t>
            </a:r>
            <a:endParaRPr lang="tr-TR" b="1" u="sng" dirty="0">
              <a:solidFill>
                <a:srgbClr val="FF0000"/>
              </a:solidFill>
            </a:endParaRPr>
          </a:p>
        </p:txBody>
      </p:sp>
    </p:spTree>
    <p:extLst>
      <p:ext uri="{BB962C8B-B14F-4D97-AF65-F5344CB8AC3E}">
        <p14:creationId xmlns:p14="http://schemas.microsoft.com/office/powerpoint/2010/main" val="133023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sz="2800" b="1" dirty="0">
                <a:solidFill>
                  <a:srgbClr val="C00000"/>
                </a:solidFill>
              </a:rPr>
              <a:t> E-Arşiv Fatura Uygulamasına Geçiş Zorunluluğu</a:t>
            </a:r>
            <a:endParaRPr lang="tr-TR" sz="2600" dirty="0">
              <a:solidFill>
                <a:srgbClr val="C0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fontAlgn="base"/>
            <a:r>
              <a:rPr lang="tr-TR" dirty="0"/>
              <a:t>(464 Sıra Numaralı Vergi Usul Kanunu Genel Tebliği )</a:t>
            </a:r>
          </a:p>
          <a:p>
            <a:pPr fontAlgn="base"/>
            <a:r>
              <a:rPr lang="tr-TR" b="1" dirty="0"/>
              <a:t>İnternet üzerinden mal ve hizmet satışı yapan</a:t>
            </a:r>
            <a:r>
              <a:rPr lang="tr-TR" dirty="0"/>
              <a:t> ve </a:t>
            </a:r>
            <a:r>
              <a:rPr lang="tr-TR" b="1" dirty="0"/>
              <a:t>2015</a:t>
            </a:r>
            <a:r>
              <a:rPr lang="tr-TR" dirty="0"/>
              <a:t> ve müteakip hesap dönemlerinde brüt satış hasılatları </a:t>
            </a:r>
            <a:r>
              <a:rPr lang="tr-TR" b="1" dirty="0"/>
              <a:t>5 Milyon TL</a:t>
            </a:r>
            <a:r>
              <a:rPr lang="tr-TR" dirty="0"/>
              <a:t> ve üzerinde olan mükellefler (izleyen 2. yılın başından itibaren)</a:t>
            </a:r>
          </a:p>
          <a:p>
            <a:pPr fontAlgn="base"/>
            <a:r>
              <a:rPr lang="tr-TR" dirty="0"/>
              <a:t>(</a:t>
            </a:r>
            <a:r>
              <a:rPr lang="tr-TR" b="1" dirty="0">
                <a:solidFill>
                  <a:srgbClr val="C00000"/>
                </a:solidFill>
              </a:rPr>
              <a:t>01.01.2019</a:t>
            </a:r>
            <a:r>
              <a:rPr lang="tr-TR" dirty="0"/>
              <a:t> tarihinde başlayacak zorunluluk için</a:t>
            </a:r>
            <a:r>
              <a:rPr lang="tr-TR" b="1" dirty="0"/>
              <a:t> 2017 </a:t>
            </a:r>
            <a:r>
              <a:rPr lang="tr-TR" dirty="0"/>
              <a:t>esas alınacak)</a:t>
            </a:r>
          </a:p>
          <a:p>
            <a:pPr fontAlgn="base"/>
            <a:endParaRPr lang="tr-TR" dirty="0"/>
          </a:p>
          <a:p>
            <a:pPr fontAlgn="base"/>
            <a:r>
              <a:rPr lang="tr-TR" dirty="0"/>
              <a:t>e-Fatura ve e-Defter uygulamalarına dahil olma zorunluluğu bulunan mükelleflerin, </a:t>
            </a:r>
            <a:r>
              <a:rPr lang="tr-TR" b="1" u="sng" dirty="0">
                <a:solidFill>
                  <a:srgbClr val="FF0000"/>
                </a:solidFill>
              </a:rPr>
              <a:t>01.07.2019 </a:t>
            </a:r>
            <a:r>
              <a:rPr lang="tr-TR" dirty="0"/>
              <a:t>tarihine kadar </a:t>
            </a:r>
            <a:r>
              <a:rPr lang="tr-TR" b="1" u="sng" dirty="0">
                <a:solidFill>
                  <a:srgbClr val="FF0000"/>
                </a:solidFill>
              </a:rPr>
              <a:t>e-Arşiv Fatura uygulamasına da geçme zorunluluğu öngörülmektedir. </a:t>
            </a:r>
          </a:p>
        </p:txBody>
      </p:sp>
    </p:spTree>
    <p:extLst>
      <p:ext uri="{BB962C8B-B14F-4D97-AF65-F5344CB8AC3E}">
        <p14:creationId xmlns:p14="http://schemas.microsoft.com/office/powerpoint/2010/main" val="364282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sz="2800" b="1" dirty="0">
                <a:solidFill>
                  <a:srgbClr val="C00000"/>
                </a:solidFill>
              </a:rPr>
              <a:t> E-İrsaliye Uygulamasına Geçiş Zorunluluğu</a:t>
            </a:r>
            <a:endParaRPr lang="tr-TR" sz="2600" dirty="0">
              <a:solidFill>
                <a:srgbClr val="C0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fontAlgn="base"/>
            <a:endParaRPr lang="tr-TR" dirty="0"/>
          </a:p>
          <a:p>
            <a:pPr algn="just" fontAlgn="base"/>
            <a:r>
              <a:rPr lang="tr-TR" dirty="0"/>
              <a:t>(487 Sıra Numaralı Vergi Usul Kanunu Genel Tebliği)</a:t>
            </a:r>
          </a:p>
          <a:p>
            <a:pPr algn="just" fontAlgn="base"/>
            <a:r>
              <a:rPr lang="tr-TR" dirty="0"/>
              <a:t>İsteğe bağlıdır. Herhangi bir mükellef grubu için </a:t>
            </a:r>
            <a:r>
              <a:rPr lang="tr-TR" b="1" u="sng" dirty="0"/>
              <a:t>zorunluluk öngörülmemiştir.</a:t>
            </a:r>
          </a:p>
        </p:txBody>
      </p:sp>
    </p:spTree>
    <p:extLst>
      <p:ext uri="{BB962C8B-B14F-4D97-AF65-F5344CB8AC3E}">
        <p14:creationId xmlns:p14="http://schemas.microsoft.com/office/powerpoint/2010/main" val="138780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sz="2800" b="1" dirty="0">
                <a:solidFill>
                  <a:srgbClr val="C00000"/>
                </a:solidFill>
              </a:rPr>
              <a:t>E-Serbest Meslek Makbuzu Uygulamasına Geçiş Zorunluluğu </a:t>
            </a:r>
            <a:endParaRPr lang="tr-TR" sz="2800" dirty="0">
              <a:solidFill>
                <a:srgbClr val="C0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fontAlgn="base"/>
            <a:endParaRPr lang="tr-TR" dirty="0"/>
          </a:p>
          <a:p>
            <a:pPr fontAlgn="base"/>
            <a:r>
              <a:rPr lang="tr-TR" dirty="0"/>
              <a:t>(487 Sıra Numaralı Vergi Usul Kanunu Genel Tebliği)</a:t>
            </a:r>
          </a:p>
          <a:p>
            <a:pPr algn="just" fontAlgn="base"/>
            <a:r>
              <a:rPr lang="tr-TR" dirty="0"/>
              <a:t>İsteğe bağlıdır. Herhangi bir mükellef grubu için </a:t>
            </a:r>
            <a:r>
              <a:rPr lang="tr-TR" b="1" u="sng" dirty="0"/>
              <a:t>zorunluluk öngörülmemiştir.</a:t>
            </a:r>
          </a:p>
        </p:txBody>
      </p:sp>
    </p:spTree>
    <p:extLst>
      <p:ext uri="{BB962C8B-B14F-4D97-AF65-F5344CB8AC3E}">
        <p14:creationId xmlns:p14="http://schemas.microsoft.com/office/powerpoint/2010/main" val="241976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sz="2800" b="1" dirty="0">
                <a:solidFill>
                  <a:srgbClr val="FF0000"/>
                </a:solidFill>
              </a:rPr>
              <a:t>E-Müstahsil Makbuzu Uygulamasına Geçiş Zorunluluğu  </a:t>
            </a:r>
            <a:endParaRPr lang="tr-TR" sz="2800"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fontAlgn="base"/>
            <a:endParaRPr lang="tr-TR" dirty="0"/>
          </a:p>
          <a:p>
            <a:pPr fontAlgn="base"/>
            <a:r>
              <a:rPr lang="tr-TR" dirty="0"/>
              <a:t>(487 Sıra Numaralı Vergi Usul Kanunu Genel Tebliği)</a:t>
            </a:r>
          </a:p>
          <a:p>
            <a:pPr algn="just" fontAlgn="base"/>
            <a:r>
              <a:rPr lang="tr-TR" dirty="0"/>
              <a:t>İsteğe bağlıdır. Herhangi bir mükellef grubu için </a:t>
            </a:r>
            <a:r>
              <a:rPr lang="tr-TR" b="1" u="sng" dirty="0"/>
              <a:t>zorunluluk öngörülmemiştir.</a:t>
            </a:r>
          </a:p>
        </p:txBody>
      </p:sp>
    </p:spTree>
    <p:extLst>
      <p:ext uri="{BB962C8B-B14F-4D97-AF65-F5344CB8AC3E}">
        <p14:creationId xmlns:p14="http://schemas.microsoft.com/office/powerpoint/2010/main" val="33453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7748" y="332656"/>
            <a:ext cx="4752528" cy="5688632"/>
          </a:xfrm>
        </p:spPr>
        <p:txBody>
          <a:bodyPr rtlCol="0" anchor="ctr">
            <a:normAutofit/>
          </a:bodyPr>
          <a:lstStyle/>
          <a:p>
            <a:r>
              <a:rPr lang="tr-TR" sz="3600" b="1" u="sng" dirty="0"/>
              <a:t>E-Uygulamalar kapsamındaki son düzenlemeler </a:t>
            </a:r>
            <a:br>
              <a:rPr lang="tr-TR" sz="3600" b="1" u="sng" dirty="0"/>
            </a:br>
            <a:br>
              <a:rPr lang="tr-TR" sz="3600" b="1" u="sng" dirty="0"/>
            </a:br>
            <a:br>
              <a:rPr lang="tr-TR" sz="2800" b="1" u="sng" dirty="0"/>
            </a:br>
            <a:br>
              <a:rPr lang="tr-TR" sz="2800" b="1" u="sng" dirty="0"/>
            </a:br>
            <a:r>
              <a:rPr lang="tr-TR" sz="2000" b="1" dirty="0"/>
              <a:t>  </a:t>
            </a:r>
            <a:br>
              <a:rPr lang="tr-TR" sz="2000" b="1" dirty="0"/>
            </a:br>
            <a:r>
              <a:rPr lang="tr-TR" sz="2400" b="1" dirty="0"/>
              <a:t>Tebliğ Taslaklarına göre 2019 yılında gelecek zorunluluklar </a:t>
            </a:r>
            <a:br>
              <a:rPr lang="tr-TR" sz="2400" b="1" dirty="0"/>
            </a:br>
            <a:br>
              <a:rPr lang="tr-TR" sz="2400" b="1" dirty="0"/>
            </a:br>
            <a:r>
              <a:rPr lang="tr-TR" sz="2400" b="1" dirty="0">
                <a:solidFill>
                  <a:srgbClr val="FF0000"/>
                </a:solidFill>
              </a:rPr>
              <a:t>(Henüz Yürürlüğe girmemiştir.)</a:t>
            </a:r>
            <a:endParaRPr lang="tr-TR" sz="2400" b="1" u="sng" dirty="0">
              <a:solidFill>
                <a:srgbClr val="FF0000"/>
              </a:solidFill>
            </a:endParaRPr>
          </a:p>
        </p:txBody>
      </p:sp>
    </p:spTree>
    <p:extLst>
      <p:ext uri="{BB962C8B-B14F-4D97-AF65-F5344CB8AC3E}">
        <p14:creationId xmlns:p14="http://schemas.microsoft.com/office/powerpoint/2010/main" val="367329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sz="2800" b="1" dirty="0">
                <a:solidFill>
                  <a:srgbClr val="FF0000"/>
                </a:solidFill>
              </a:rPr>
              <a:t>E-Fatura Ve E-Defter Uygulamalarına Geçiş Zorunluluğu</a:t>
            </a:r>
            <a:endParaRPr lang="tr-TR" sz="2800"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fontScale="92500"/>
          </a:bodyPr>
          <a:lstStyle/>
          <a:p>
            <a:pPr algn="just" fontAlgn="base"/>
            <a:endParaRPr lang="tr-TR" dirty="0"/>
          </a:p>
          <a:p>
            <a:pPr algn="just" fontAlgn="base"/>
            <a:r>
              <a:rPr lang="tr-TR" dirty="0"/>
              <a:t>1- İlgili Yıl </a:t>
            </a:r>
            <a:r>
              <a:rPr lang="tr-TR" b="1" u="sng" dirty="0">
                <a:solidFill>
                  <a:srgbClr val="FF0000"/>
                </a:solidFill>
              </a:rPr>
              <a:t>Brüt Satışları 5 Milyon TL</a:t>
            </a:r>
            <a:r>
              <a:rPr lang="tr-TR" dirty="0"/>
              <a:t> ve üzeri olanlar (2017 yılında belirtilen ciroyu aşanlar </a:t>
            </a:r>
            <a:r>
              <a:rPr lang="tr-TR" b="1" dirty="0"/>
              <a:t>01.07.2019</a:t>
            </a:r>
            <a:r>
              <a:rPr lang="tr-TR" dirty="0"/>
              <a:t> tarihinden itibaren e-Fatura, </a:t>
            </a:r>
            <a:r>
              <a:rPr lang="tr-TR" b="1" dirty="0"/>
              <a:t>01.01.2020</a:t>
            </a:r>
            <a:r>
              <a:rPr lang="tr-TR" dirty="0"/>
              <a:t> den itibaren e-Defter)  </a:t>
            </a:r>
          </a:p>
          <a:p>
            <a:pPr algn="just" fontAlgn="base"/>
            <a:r>
              <a:rPr lang="tr-TR" dirty="0"/>
              <a:t>2- ÖTV 1 sayılı Liste kapsamındaki malların imali, ithali, teslimi vb. faaliyetleri nedeniyle EPDK dan lisans alanlar (Lisans aldığı tarihi izleyen dördüncü ayın başından itibaren) (Bayilik lisansı dahil)  (2018 yılında lisans alanlar için 01.07.2019 tarihinden itibaren e-Fatura, 01.01.2020 den itibaren e-Defter) </a:t>
            </a:r>
          </a:p>
          <a:p>
            <a:pPr algn="just" fontAlgn="base"/>
            <a:r>
              <a:rPr lang="tr-TR" dirty="0"/>
              <a:t>3- ÖTV III sayılı Liste kapsamındaki malları imal inşa ve ithal edenler (Mükellefiyet tesis tarihi izleyen dördüncü ayın başından itibaren)  (2018 yılında mükellefiyet tesis ettirenler için 01.07.2019 tarihinden itibaren </a:t>
            </a:r>
            <a:r>
              <a:rPr lang="tr-TR" dirty="0" err="1"/>
              <a:t>eFatura</a:t>
            </a:r>
            <a:r>
              <a:rPr lang="tr-TR" dirty="0"/>
              <a:t>, 01.01.2020 den itibaren e-Defter)  </a:t>
            </a:r>
          </a:p>
        </p:txBody>
      </p:sp>
    </p:spTree>
    <p:extLst>
      <p:ext uri="{BB962C8B-B14F-4D97-AF65-F5344CB8AC3E}">
        <p14:creationId xmlns:p14="http://schemas.microsoft.com/office/powerpoint/2010/main" val="173720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sz="2800" b="1" dirty="0">
                <a:solidFill>
                  <a:srgbClr val="FF0000"/>
                </a:solidFill>
              </a:rPr>
              <a:t>Bavul Ticareti Kapsamında Düzenlenen Özel Faturaların E-Fatura Olma Zorunluluğu</a:t>
            </a:r>
            <a:endParaRPr lang="tr-TR" sz="2800"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algn="just" fontAlgn="base"/>
            <a:endParaRPr lang="tr-TR" dirty="0"/>
          </a:p>
          <a:p>
            <a:pPr fontAlgn="base"/>
            <a:endParaRPr lang="tr-TR" dirty="0"/>
          </a:p>
          <a:p>
            <a:pPr fontAlgn="base"/>
            <a:r>
              <a:rPr lang="tr-TR" b="1" u="sng" dirty="0"/>
              <a:t>e-Fatura uygulamasına kayıtlı olan </a:t>
            </a:r>
            <a:r>
              <a:rPr lang="tr-TR" dirty="0"/>
              <a:t>mükelleflerin bavul ticareti işlemlerine ait faturalar </a:t>
            </a:r>
            <a:r>
              <a:rPr lang="tr-TR" b="1" dirty="0">
                <a:solidFill>
                  <a:srgbClr val="FF0000"/>
                </a:solidFill>
              </a:rPr>
              <a:t>01.07.2019</a:t>
            </a:r>
            <a:r>
              <a:rPr lang="tr-TR" dirty="0"/>
              <a:t> tarihinden itibaren e-Fatura olarak düzenlenmesi zorunluluğu öngörülmektedir. </a:t>
            </a:r>
          </a:p>
        </p:txBody>
      </p:sp>
    </p:spTree>
    <p:extLst>
      <p:ext uri="{BB962C8B-B14F-4D97-AF65-F5344CB8AC3E}">
        <p14:creationId xmlns:p14="http://schemas.microsoft.com/office/powerpoint/2010/main" val="14637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sz="2800" b="1" dirty="0">
                <a:solidFill>
                  <a:srgbClr val="FF0000"/>
                </a:solidFill>
              </a:rPr>
              <a:t>Bavul Ticareti Kapsamında Düzenlenen Özel Faturaların E-Fatura Olma Zorunluluğu</a:t>
            </a:r>
            <a:endParaRPr lang="tr-TR" sz="2800"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algn="just" fontAlgn="base"/>
            <a:endParaRPr lang="tr-TR" dirty="0"/>
          </a:p>
          <a:p>
            <a:pPr fontAlgn="base"/>
            <a:endParaRPr lang="tr-TR" dirty="0"/>
          </a:p>
          <a:p>
            <a:pPr fontAlgn="base"/>
            <a:r>
              <a:rPr lang="tr-TR" b="1" u="sng" dirty="0"/>
              <a:t>e-Fatura uygulamasına kayıtlı olan </a:t>
            </a:r>
            <a:r>
              <a:rPr lang="tr-TR" dirty="0"/>
              <a:t>mükelleflerin bavul ticareti işlemlerine ait faturalar </a:t>
            </a:r>
            <a:r>
              <a:rPr lang="tr-TR" b="1" dirty="0">
                <a:solidFill>
                  <a:srgbClr val="FF0000"/>
                </a:solidFill>
              </a:rPr>
              <a:t>01.07.2019</a:t>
            </a:r>
            <a:r>
              <a:rPr lang="tr-TR" dirty="0"/>
              <a:t> tarihinden itibaren e-Fatura olarak düzenlenmesi zorunluluğu öngörülmektedir. </a:t>
            </a:r>
          </a:p>
        </p:txBody>
      </p:sp>
    </p:spTree>
    <p:extLst>
      <p:ext uri="{BB962C8B-B14F-4D97-AF65-F5344CB8AC3E}">
        <p14:creationId xmlns:p14="http://schemas.microsoft.com/office/powerpoint/2010/main" val="251174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b="1" dirty="0">
                <a:solidFill>
                  <a:srgbClr val="FF0000"/>
                </a:solidFill>
              </a:rPr>
              <a:t>E-Arşiv Fatura Uygulamasına Geçiş Zorunluluğu </a:t>
            </a:r>
            <a:endParaRPr lang="tr-TR" sz="2800"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algn="just" fontAlgn="base"/>
            <a:endParaRPr lang="tr-TR" dirty="0"/>
          </a:p>
          <a:p>
            <a:pPr fontAlgn="base"/>
            <a:r>
              <a:rPr lang="tr-TR" dirty="0"/>
              <a:t>e-Ticaret Aracı Hizmet Sağlayıcıları, </a:t>
            </a:r>
          </a:p>
          <a:p>
            <a:pPr fontAlgn="base"/>
            <a:r>
              <a:rPr lang="tr-TR" dirty="0"/>
              <a:t>İnternet Reklamcılığı Hizmet Aracıları ile </a:t>
            </a:r>
          </a:p>
          <a:p>
            <a:pPr fontAlgn="base"/>
            <a:r>
              <a:rPr lang="tr-TR" dirty="0"/>
              <a:t>İnternet Ortamında İlan Yayınlayan mükellefler</a:t>
            </a:r>
          </a:p>
          <a:p>
            <a:pPr fontAlgn="base"/>
            <a:r>
              <a:rPr lang="tr-TR" b="1" dirty="0">
                <a:solidFill>
                  <a:srgbClr val="FF0000"/>
                </a:solidFill>
              </a:rPr>
              <a:t>01.07.2019</a:t>
            </a:r>
            <a:r>
              <a:rPr lang="tr-TR" dirty="0"/>
              <a:t> tarihine kadar </a:t>
            </a:r>
            <a:r>
              <a:rPr lang="tr-TR" b="1" u="sng" dirty="0">
                <a:solidFill>
                  <a:srgbClr val="FF0000"/>
                </a:solidFill>
              </a:rPr>
              <a:t>e-Arşiv Fatura uygulamasına zorunlu olarak dahil olmaları </a:t>
            </a:r>
            <a:r>
              <a:rPr lang="tr-TR" dirty="0"/>
              <a:t>öngörülmektedir.  </a:t>
            </a:r>
          </a:p>
        </p:txBody>
      </p:sp>
    </p:spTree>
    <p:extLst>
      <p:ext uri="{BB962C8B-B14F-4D97-AF65-F5344CB8AC3E}">
        <p14:creationId xmlns:p14="http://schemas.microsoft.com/office/powerpoint/2010/main" val="6474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b="1" dirty="0">
                <a:solidFill>
                  <a:srgbClr val="FF0000"/>
                </a:solidFill>
              </a:rPr>
              <a:t>E-Arşiv Fatura Uygulamasına Geçiş Zorunluluğu </a:t>
            </a:r>
            <a:endParaRPr lang="tr-TR" sz="2800"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algn="just" fontAlgn="base"/>
            <a:endParaRPr lang="tr-TR" dirty="0"/>
          </a:p>
          <a:p>
            <a:pPr algn="just" fontAlgn="base"/>
            <a:r>
              <a:rPr lang="tr-TR" dirty="0"/>
              <a:t>2017 veya müteakip hesap dönemleri brüt satış hasılatı (veya satışları ile gayrisafi iş hasılatı) </a:t>
            </a:r>
            <a:r>
              <a:rPr lang="tr-TR" b="1" dirty="0">
                <a:solidFill>
                  <a:srgbClr val="FF0000"/>
                </a:solidFill>
              </a:rPr>
              <a:t>5 Milyon TL ve üzeri olan </a:t>
            </a:r>
            <a:r>
              <a:rPr lang="tr-TR" dirty="0"/>
              <a:t>mükelleflere Gelir/Kurumlar Vergisi Beyannamelerinin verildiği tarihi izleyen hesap dönemi başından itibaren e-Arşiv Fatura uygulamasına zorunlu olarak geçmeleri öngörülmektedir. </a:t>
            </a:r>
          </a:p>
          <a:p>
            <a:pPr algn="just" fontAlgn="base"/>
            <a:r>
              <a:rPr lang="tr-TR" dirty="0"/>
              <a:t>(</a:t>
            </a:r>
            <a:r>
              <a:rPr lang="tr-TR" b="1" dirty="0">
                <a:solidFill>
                  <a:srgbClr val="FF0000"/>
                </a:solidFill>
              </a:rPr>
              <a:t>2017 </a:t>
            </a:r>
            <a:r>
              <a:rPr lang="tr-TR" b="1" dirty="0"/>
              <a:t>yılı cirosundan dolayı aşanlar için </a:t>
            </a:r>
            <a:r>
              <a:rPr lang="tr-TR" b="1" dirty="0">
                <a:solidFill>
                  <a:srgbClr val="FF0000"/>
                </a:solidFill>
              </a:rPr>
              <a:t>01.07.2019 tarihine kadar</a:t>
            </a:r>
            <a:r>
              <a:rPr lang="tr-TR" dirty="0"/>
              <a:t>)</a:t>
            </a:r>
          </a:p>
        </p:txBody>
      </p:sp>
    </p:spTree>
    <p:extLst>
      <p:ext uri="{BB962C8B-B14F-4D97-AF65-F5344CB8AC3E}">
        <p14:creationId xmlns:p14="http://schemas.microsoft.com/office/powerpoint/2010/main" val="34416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 y="9637"/>
            <a:ext cx="12188824" cy="6880426"/>
          </a:xfrm>
          <a:prstGeom prst="rect">
            <a:avLst/>
          </a:prstGeom>
        </p:spPr>
      </p:pic>
    </p:spTree>
    <p:extLst>
      <p:ext uri="{BB962C8B-B14F-4D97-AF65-F5344CB8AC3E}">
        <p14:creationId xmlns:p14="http://schemas.microsoft.com/office/powerpoint/2010/main" val="368075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b="1" dirty="0">
                <a:solidFill>
                  <a:srgbClr val="FF0000"/>
                </a:solidFill>
              </a:rPr>
              <a:t>E-Arşiv Fatura Uygulamasına Geçiş Zorunluluğu </a:t>
            </a:r>
            <a:endParaRPr lang="tr-TR" sz="2800"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algn="just" fontAlgn="base"/>
            <a:endParaRPr lang="tr-TR" dirty="0"/>
          </a:p>
          <a:p>
            <a:pPr algn="just" fontAlgn="base"/>
            <a:r>
              <a:rPr lang="tr-TR" dirty="0"/>
              <a:t>e-Fatura ve e-Arşiv uygulamalarına kayıtlı olmayan mükelleflerce </a:t>
            </a:r>
            <a:r>
              <a:rPr lang="tr-TR" b="1" dirty="0"/>
              <a:t>aynı günde aynı kişi veya kurumlara </a:t>
            </a:r>
            <a:r>
              <a:rPr lang="tr-TR" dirty="0"/>
              <a:t>düzenlenen faturaların </a:t>
            </a:r>
            <a:r>
              <a:rPr lang="tr-TR" b="1" dirty="0">
                <a:solidFill>
                  <a:srgbClr val="FF0000"/>
                </a:solidFill>
              </a:rPr>
              <a:t>vergiler dahil </a:t>
            </a:r>
            <a:r>
              <a:rPr lang="tr-TR" dirty="0"/>
              <a:t>toplam tutarının </a:t>
            </a:r>
            <a:r>
              <a:rPr lang="tr-TR" b="1" u="sng" dirty="0">
                <a:solidFill>
                  <a:srgbClr val="FF0000"/>
                </a:solidFill>
              </a:rPr>
              <a:t>50.000 TL’yi aşması halinde</a:t>
            </a:r>
            <a:r>
              <a:rPr lang="tr-TR" dirty="0"/>
              <a:t> söz konusu faturaların </a:t>
            </a:r>
            <a:r>
              <a:rPr lang="tr-TR" b="1" u="sng" dirty="0">
                <a:solidFill>
                  <a:srgbClr val="FF0000"/>
                </a:solidFill>
              </a:rPr>
              <a:t>01.07.2019</a:t>
            </a:r>
            <a:r>
              <a:rPr lang="tr-TR" dirty="0"/>
              <a:t> tarihinden itibaren GİB tarafından ücretsiz olarak sunulan </a:t>
            </a:r>
            <a:r>
              <a:rPr lang="tr-TR" b="1" u="sng" dirty="0"/>
              <a:t>e-Arşiv İnternet Portali</a:t>
            </a:r>
            <a:r>
              <a:rPr lang="tr-TR" dirty="0"/>
              <a:t> üzerinden e-Arşiv Fatura olarak düzenleme zorunluluğu getirilmesi öngörülmektedir. </a:t>
            </a:r>
          </a:p>
        </p:txBody>
      </p:sp>
    </p:spTree>
    <p:extLst>
      <p:ext uri="{BB962C8B-B14F-4D97-AF65-F5344CB8AC3E}">
        <p14:creationId xmlns:p14="http://schemas.microsoft.com/office/powerpoint/2010/main" val="414522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b="1" dirty="0">
                <a:solidFill>
                  <a:srgbClr val="FF0000"/>
                </a:solidFill>
              </a:rPr>
              <a:t>E-Arşiv Fatura Uygulamasına Geçiş Zorunluluğu </a:t>
            </a:r>
            <a:endParaRPr lang="tr-TR" sz="2800"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algn="just" fontAlgn="base"/>
            <a:endParaRPr lang="tr-TR" dirty="0"/>
          </a:p>
          <a:p>
            <a:pPr algn="just" fontAlgn="base"/>
            <a:r>
              <a:rPr lang="tr-TR" dirty="0"/>
              <a:t>Gelir İdaresi Başkanlığının, </a:t>
            </a:r>
            <a:r>
              <a:rPr lang="tr-TR" b="1" u="sng" dirty="0">
                <a:solidFill>
                  <a:srgbClr val="0070C0"/>
                </a:solidFill>
              </a:rPr>
              <a:t>yapacağı analiz çalışmalarıyla </a:t>
            </a:r>
            <a:r>
              <a:rPr lang="tr-TR" b="1" u="sng" dirty="0">
                <a:solidFill>
                  <a:srgbClr val="FF0000"/>
                </a:solidFill>
              </a:rPr>
              <a:t>riskli ya da vergiye uyum düzeyi düşük mükelleflere</a:t>
            </a:r>
            <a:r>
              <a:rPr lang="tr-TR" dirty="0"/>
              <a:t> ve Başkanlıkça belirlenen </a:t>
            </a:r>
            <a:r>
              <a:rPr lang="tr-TR" b="1" u="sng" dirty="0">
                <a:solidFill>
                  <a:srgbClr val="FF0000"/>
                </a:solidFill>
              </a:rPr>
              <a:t>diğer mükellef gruplarına yazılı bildirimle </a:t>
            </a:r>
            <a:r>
              <a:rPr lang="tr-TR" dirty="0"/>
              <a:t>en az </a:t>
            </a:r>
            <a:r>
              <a:rPr lang="tr-TR" b="1" u="sng" dirty="0"/>
              <a:t>3 aylık süre vermek suretiyle </a:t>
            </a:r>
            <a:r>
              <a:rPr lang="tr-TR" b="1" u="sng" dirty="0">
                <a:solidFill>
                  <a:srgbClr val="0070C0"/>
                </a:solidFill>
              </a:rPr>
              <a:t>e-Fatura ve e-Arşiv Fatura uygulamalarına geçme zorunluluğu </a:t>
            </a:r>
            <a:r>
              <a:rPr lang="tr-TR" dirty="0"/>
              <a:t>getirilebilmesi öngörülmektedir.</a:t>
            </a:r>
          </a:p>
        </p:txBody>
      </p:sp>
    </p:spTree>
    <p:extLst>
      <p:ext uri="{BB962C8B-B14F-4D97-AF65-F5344CB8AC3E}">
        <p14:creationId xmlns:p14="http://schemas.microsoft.com/office/powerpoint/2010/main" val="310899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b="1" dirty="0">
                <a:solidFill>
                  <a:srgbClr val="FF0000"/>
                </a:solidFill>
              </a:rPr>
              <a:t>E-Arşiv Fatura Uygulamasına Geçiş Zorunluluğu </a:t>
            </a:r>
            <a:endParaRPr lang="tr-TR" sz="2800"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algn="just" fontAlgn="base"/>
            <a:endParaRPr lang="tr-TR" dirty="0"/>
          </a:p>
          <a:p>
            <a:pPr algn="just" fontAlgn="base"/>
            <a:r>
              <a:rPr lang="tr-TR" dirty="0"/>
              <a:t>Gelir İdaresi Başkanlığının, </a:t>
            </a:r>
            <a:r>
              <a:rPr lang="tr-TR" b="1" u="sng" dirty="0">
                <a:solidFill>
                  <a:srgbClr val="0070C0"/>
                </a:solidFill>
              </a:rPr>
              <a:t>yapacağı analiz çalışmalarıyla </a:t>
            </a:r>
            <a:r>
              <a:rPr lang="tr-TR" b="1" u="sng" dirty="0">
                <a:solidFill>
                  <a:srgbClr val="FF0000"/>
                </a:solidFill>
              </a:rPr>
              <a:t>riskli ya da vergiye uyum düzeyi düşük mükelleflere</a:t>
            </a:r>
            <a:r>
              <a:rPr lang="tr-TR" dirty="0"/>
              <a:t> ve Başkanlıkça belirlenen </a:t>
            </a:r>
            <a:r>
              <a:rPr lang="tr-TR" b="1" u="sng" dirty="0">
                <a:solidFill>
                  <a:srgbClr val="FF0000"/>
                </a:solidFill>
              </a:rPr>
              <a:t>diğer mükellef gruplarına yazılı bildirimle </a:t>
            </a:r>
            <a:r>
              <a:rPr lang="tr-TR" dirty="0"/>
              <a:t>en az </a:t>
            </a:r>
            <a:r>
              <a:rPr lang="tr-TR" b="1" u="sng" dirty="0"/>
              <a:t>3 aylık süre vermek suretiyle </a:t>
            </a:r>
            <a:r>
              <a:rPr lang="tr-TR" b="1" u="sng" dirty="0">
                <a:solidFill>
                  <a:srgbClr val="0070C0"/>
                </a:solidFill>
              </a:rPr>
              <a:t>e-Fatura ve e-Arşiv Fatura uygulamalarına geçme zorunluluğu </a:t>
            </a:r>
            <a:r>
              <a:rPr lang="tr-TR" dirty="0"/>
              <a:t>getirilebilmesi öngörülmektedir.</a:t>
            </a:r>
          </a:p>
        </p:txBody>
      </p:sp>
    </p:spTree>
    <p:extLst>
      <p:ext uri="{BB962C8B-B14F-4D97-AF65-F5344CB8AC3E}">
        <p14:creationId xmlns:p14="http://schemas.microsoft.com/office/powerpoint/2010/main" val="7145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b="1" dirty="0">
                <a:solidFill>
                  <a:srgbClr val="FF0000"/>
                </a:solidFill>
              </a:rPr>
              <a:t>E-Arşiv Fatura Uygulamasına Geçiş Zorunluluğu </a:t>
            </a:r>
            <a:endParaRPr lang="tr-TR" sz="2800"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algn="just" fontAlgn="base"/>
            <a:endParaRPr lang="tr-TR" dirty="0"/>
          </a:p>
          <a:p>
            <a:pPr algn="just" fontAlgn="base"/>
            <a:r>
              <a:rPr lang="tr-TR" dirty="0"/>
              <a:t>483 SN VUK Genel Tebliğinin 6 </a:t>
            </a:r>
            <a:r>
              <a:rPr lang="tr-TR" dirty="0" err="1"/>
              <a:t>ncı</a:t>
            </a:r>
            <a:r>
              <a:rPr lang="tr-TR" dirty="0"/>
              <a:t> maddesinde belirtilen ÖKC kullanımından </a:t>
            </a:r>
            <a:r>
              <a:rPr lang="tr-TR" b="1" u="sng" dirty="0"/>
              <a:t>muafiyeti şartlarını sağlayarak ÖKC kullanımından muaf olan </a:t>
            </a:r>
            <a:r>
              <a:rPr lang="tr-TR" dirty="0"/>
              <a:t>ve e-Arşiv Fatura uygulamasına dahil olan mükelleflerin;  vergiler dahil 500 TL </a:t>
            </a:r>
            <a:r>
              <a:rPr lang="tr-TR" dirty="0" err="1"/>
              <a:t>yi</a:t>
            </a:r>
            <a:r>
              <a:rPr lang="tr-TR" dirty="0"/>
              <a:t> aşmayan perakende mal ve hizmet satışlarında düzenlenecek e-Arşiv Faturalarında müşterinin adı bölümüne “</a:t>
            </a:r>
            <a:r>
              <a:rPr lang="tr-TR" b="1" dirty="0"/>
              <a:t>Nihai Tüketici</a:t>
            </a:r>
            <a:r>
              <a:rPr lang="tr-TR" dirty="0"/>
              <a:t>” açıklaması ile düzenlenmesi halinde </a:t>
            </a:r>
            <a:r>
              <a:rPr lang="tr-TR" b="1" dirty="0">
                <a:solidFill>
                  <a:srgbClr val="FF0000"/>
                </a:solidFill>
              </a:rPr>
              <a:t>perakende satış fişi veya ödeme kaydedici cihaz fişi yerine kullanılabilmesine imkan verilmesi </a:t>
            </a:r>
            <a:r>
              <a:rPr lang="tr-TR" dirty="0"/>
              <a:t>öngörülmektedir. </a:t>
            </a:r>
          </a:p>
        </p:txBody>
      </p:sp>
    </p:spTree>
    <p:extLst>
      <p:ext uri="{BB962C8B-B14F-4D97-AF65-F5344CB8AC3E}">
        <p14:creationId xmlns:p14="http://schemas.microsoft.com/office/powerpoint/2010/main" val="106232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b="1" dirty="0">
                <a:solidFill>
                  <a:srgbClr val="FF0000"/>
                </a:solidFill>
              </a:rPr>
              <a:t>E-İrsaliye Uygulamasına Geçiş Zorunluluğu</a:t>
            </a:r>
            <a:endParaRPr lang="tr-TR" sz="2800"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a:bodyPr>
          <a:lstStyle/>
          <a:p>
            <a:pPr fontAlgn="base"/>
            <a:endParaRPr lang="tr-TR" dirty="0"/>
          </a:p>
          <a:p>
            <a:pPr fontAlgn="base"/>
            <a:r>
              <a:rPr lang="tr-TR" dirty="0"/>
              <a:t>Taslak Tebliğ ile aşağıda belirtilen </a:t>
            </a:r>
            <a:r>
              <a:rPr lang="tr-TR" b="1" u="sng" dirty="0">
                <a:solidFill>
                  <a:srgbClr val="FF0000"/>
                </a:solidFill>
              </a:rPr>
              <a:t>mükellef grupları ve mal sevkiyatı işlemleri </a:t>
            </a:r>
            <a:r>
              <a:rPr lang="tr-TR" dirty="0"/>
              <a:t>için e-İRSALİYE UYGULAMASINA  (e-İrsaliyeye başvuru şartları arasında e-Fatura geçiş zorunluluğu da bulunması nedeniyle e-Fatura olmayan mükellefler için ayrıca E-FATURA UYGULAMASINA da)  geçiş zorunluluğu getirilmesi öngörülmektedir. </a:t>
            </a:r>
          </a:p>
          <a:p>
            <a:pPr fontAlgn="base"/>
            <a:r>
              <a:rPr lang="tr-TR" dirty="0"/>
              <a:t>e-Fatura uygulamasına kayıtlı olan ve </a:t>
            </a:r>
            <a:r>
              <a:rPr lang="tr-TR" b="1" dirty="0"/>
              <a:t>2017</a:t>
            </a:r>
            <a:r>
              <a:rPr lang="tr-TR" dirty="0"/>
              <a:t> veya müteakip hesap dönemleri brüt satış hasılatı (veya satışları ile gayrisafi iş hasılatı) </a:t>
            </a:r>
            <a:r>
              <a:rPr lang="tr-TR" b="1" dirty="0">
                <a:solidFill>
                  <a:srgbClr val="FF0000"/>
                </a:solidFill>
              </a:rPr>
              <a:t>25 Milyon TL ve üzeri olan mükellefler.</a:t>
            </a:r>
          </a:p>
        </p:txBody>
      </p:sp>
    </p:spTree>
    <p:extLst>
      <p:ext uri="{BB962C8B-B14F-4D97-AF65-F5344CB8AC3E}">
        <p14:creationId xmlns:p14="http://schemas.microsoft.com/office/powerpoint/2010/main" val="36099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a:bodyPr>
          <a:lstStyle/>
          <a:p>
            <a:pPr fontAlgn="base"/>
            <a:r>
              <a:rPr lang="tr-TR" b="1" dirty="0">
                <a:solidFill>
                  <a:srgbClr val="FF0000"/>
                </a:solidFill>
              </a:rPr>
              <a:t>E-İrsaliye Uygulamasına Geçiş Zorunluluğu</a:t>
            </a:r>
            <a:endParaRPr lang="tr-TR" sz="2800"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fontScale="70000" lnSpcReduction="20000"/>
          </a:bodyPr>
          <a:lstStyle/>
          <a:p>
            <a:pPr fontAlgn="base"/>
            <a:r>
              <a:rPr lang="tr-TR" dirty="0"/>
              <a:t>1- 4760 sayılı Özel Tüketim Vergisi Kanununa ekli (I) sayılı listedeki malların imali, ithali, teslimi vb. faaliyetleri nedeniyle Enerji Piyasası Düzenleme Kurumu (EPDK)'</a:t>
            </a:r>
            <a:r>
              <a:rPr lang="tr-TR" dirty="0" err="1"/>
              <a:t>ndan</a:t>
            </a:r>
            <a:r>
              <a:rPr lang="tr-TR" dirty="0"/>
              <a:t> lisans (bayilik lisansı dahil) alan mükellefler ve bu mükelleflerin lisans konusunu oluşturan mal sevkiyatı işlemleri, </a:t>
            </a:r>
          </a:p>
          <a:p>
            <a:pPr fontAlgn="base"/>
            <a:r>
              <a:rPr lang="tr-TR" dirty="0"/>
              <a:t>2- 4760 sayılı Özel Tüketim Vergisi Kanununa ekli (III) sayılı listedeki malların imal, inşa, ithalini ve ana bayi/distribütör şeklinde pazarlamasını gerçekleştiren mükellefler ve bu mükelleflerin vergi mükelleflerine yönelik (III) sayılı listeye konu malların sevkiyatı işlemleri, </a:t>
            </a:r>
          </a:p>
          <a:p>
            <a:pPr fontAlgn="base"/>
            <a:r>
              <a:rPr lang="tr-TR" dirty="0"/>
              <a:t>3- 3213 sayılı Maden Kanunu kapsamında düzenlenen işletme ruhsatı/sertifikası sahipleri ve işletme ruhsatı/sertifikası sahipleri ile yaptıkları sözleşmeye istinaden maden üretim faaliyetinde bulunan gerçek ve tüzel kişi mükellefler ve bu mükelleflerin ruhsat veya sertifikalarına konu malların sevkiyatı işlemleri, </a:t>
            </a:r>
          </a:p>
          <a:p>
            <a:pPr fontAlgn="base"/>
            <a:r>
              <a:rPr lang="tr-TR" dirty="0"/>
              <a:t>4- 4/4/2001 tarihli 4634 sayılı Şeker Kanununun 2 </a:t>
            </a:r>
            <a:r>
              <a:rPr lang="tr-TR" dirty="0" err="1"/>
              <a:t>nci</a:t>
            </a:r>
            <a:r>
              <a:rPr lang="tr-TR" dirty="0"/>
              <a:t> maddesinin (e) bendinde tanımına yer verilen şekerin imalini gerçekleştiren mükellefler ve bu mükelleflerin şeker sevkiyatı işlemleri, </a:t>
            </a:r>
          </a:p>
          <a:p>
            <a:pPr fontAlgn="base"/>
            <a:r>
              <a:rPr lang="tr-TR" dirty="0"/>
              <a:t>5- </a:t>
            </a:r>
            <a:r>
              <a:rPr lang="tr-TR" dirty="0">
                <a:solidFill>
                  <a:srgbClr val="FF0000"/>
                </a:solidFill>
              </a:rPr>
              <a:t>e-Fatura uygulamasına kayıtlı bulunan mükelleflerden demir ve çelik (GTİP:72) ile demir veya çelikten eşyaların (GTİP:73) imali, ithal ve ihracı faaliyetinde bulunan mükellefler ve bu mükelleflerin vergi mükelleflerine yönelik söz konusu mallara ait sevkiyat işlemleri, </a:t>
            </a:r>
          </a:p>
          <a:p>
            <a:pPr fontAlgn="base"/>
            <a:r>
              <a:rPr lang="tr-TR" dirty="0"/>
              <a:t>6- Gıda Tarım ve Hayvancılık Bakanlığınca gübre üretim ve tüketiminin kayıt altına alınmasına yönelik oluşturulan Gübre Takip Sistemi’ne kayıtlı kullanıcılar ve bu mükelleflerin vergi mükelleflerine yönelik gübre sevkiyatı işlemleri, </a:t>
            </a:r>
          </a:p>
        </p:txBody>
      </p:sp>
    </p:spTree>
    <p:extLst>
      <p:ext uri="{BB962C8B-B14F-4D97-AF65-F5344CB8AC3E}">
        <p14:creationId xmlns:p14="http://schemas.microsoft.com/office/powerpoint/2010/main" val="208807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1245612" cy="792088"/>
          </a:xfrm>
        </p:spPr>
        <p:txBody>
          <a:bodyPr rtlCol="0">
            <a:normAutofit fontScale="90000"/>
          </a:bodyPr>
          <a:lstStyle/>
          <a:p>
            <a:pPr fontAlgn="base"/>
            <a:r>
              <a:rPr lang="tr-TR" b="1" dirty="0">
                <a:solidFill>
                  <a:srgbClr val="FF0000"/>
                </a:solidFill>
              </a:rPr>
              <a:t>E-Serbest Meslek Makbuzu Uygulamasına Geçiş Zorunluluğu </a:t>
            </a:r>
            <a:endParaRPr lang="tr-TR"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fontScale="92500"/>
          </a:bodyPr>
          <a:lstStyle/>
          <a:p>
            <a:pPr algn="just" fontAlgn="base"/>
            <a:r>
              <a:rPr lang="tr-TR" dirty="0"/>
              <a:t>Taslak Tebliğ ile aşağıda belirtilen meslek mensuplarının e-SMM uygulamasına geçiş zorunluluğu getirilmesi öngörülmektedir. </a:t>
            </a:r>
          </a:p>
          <a:p>
            <a:pPr algn="just" fontAlgn="base"/>
            <a:r>
              <a:rPr lang="tr-TR" dirty="0"/>
              <a:t>Serbest meslek erbabı olup, hukuk, muhasebe, denetim, tıp, mimar, mühendislik vb. alanlarında, vekil, danışman, müşavir, denetçi, bilirkişi, arabulucu, aracı, tabip, mimar, mühendis vb. adlar altında serbest meslek faaliyetinde bulunanlardan;  </a:t>
            </a:r>
          </a:p>
          <a:p>
            <a:pPr algn="just" fontAlgn="base"/>
            <a:r>
              <a:rPr lang="tr-TR" dirty="0"/>
              <a:t>a) </a:t>
            </a:r>
            <a:r>
              <a:rPr lang="tr-TR" b="1" dirty="0"/>
              <a:t>31/03/2019 </a:t>
            </a:r>
            <a:r>
              <a:rPr lang="tr-TR" dirty="0"/>
              <a:t>tarih itibariyle </a:t>
            </a:r>
            <a:r>
              <a:rPr lang="tr-TR" u="sng" dirty="0"/>
              <a:t>faaliyetine devam etmekte </a:t>
            </a:r>
            <a:r>
              <a:rPr lang="tr-TR" dirty="0"/>
              <a:t>olanlar </a:t>
            </a:r>
            <a:r>
              <a:rPr lang="tr-TR" b="1" dirty="0">
                <a:solidFill>
                  <a:srgbClr val="FF0000"/>
                </a:solidFill>
              </a:rPr>
              <a:t>01/07/2019</a:t>
            </a:r>
            <a:r>
              <a:rPr lang="tr-TR" dirty="0"/>
              <a:t> tarihine,  </a:t>
            </a:r>
          </a:p>
          <a:p>
            <a:pPr algn="just" fontAlgn="base"/>
            <a:r>
              <a:rPr lang="tr-TR" dirty="0"/>
              <a:t>b) </a:t>
            </a:r>
            <a:r>
              <a:rPr lang="tr-TR" b="1" dirty="0"/>
              <a:t>01/04/2019</a:t>
            </a:r>
            <a:r>
              <a:rPr lang="tr-TR" dirty="0"/>
              <a:t> tarihinden (bu tarih dahil) itibaren </a:t>
            </a:r>
            <a:r>
              <a:rPr lang="tr-TR" u="sng" dirty="0"/>
              <a:t>faaliyetine başlayacak olanlar </a:t>
            </a:r>
            <a:r>
              <a:rPr lang="tr-TR" dirty="0"/>
              <a:t>ise </a:t>
            </a:r>
            <a:r>
              <a:rPr lang="tr-TR" b="1" u="sng" dirty="0"/>
              <a:t>işe başladıkları ayı izleyen 3 üncü ayın sonuna kadar</a:t>
            </a:r>
            <a:r>
              <a:rPr lang="tr-TR" dirty="0"/>
              <a:t>, e-Serbest Meslek Makbuzu uygulamasına dahil olmaları ve bu tarihlerden itibaren serbest meslek makbuzu belgelerini </a:t>
            </a:r>
            <a:r>
              <a:rPr lang="tr-TR" b="1" u="sng" dirty="0">
                <a:solidFill>
                  <a:srgbClr val="FF0000"/>
                </a:solidFill>
              </a:rPr>
              <a:t>e-Serbest Meslek Makbuzu olarak düzenlemeleri zorunludur.  </a:t>
            </a:r>
          </a:p>
        </p:txBody>
      </p:sp>
    </p:spTree>
    <p:extLst>
      <p:ext uri="{BB962C8B-B14F-4D97-AF65-F5344CB8AC3E}">
        <p14:creationId xmlns:p14="http://schemas.microsoft.com/office/powerpoint/2010/main" val="287618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792088"/>
          </a:xfrm>
        </p:spPr>
        <p:txBody>
          <a:bodyPr rtlCol="0">
            <a:normAutofit/>
          </a:bodyPr>
          <a:lstStyle/>
          <a:p>
            <a:pPr algn="ctr"/>
            <a:r>
              <a:rPr lang="tr-TR" sz="2400" b="1" dirty="0">
                <a:solidFill>
                  <a:srgbClr val="FF0000"/>
                </a:solidFill>
              </a:rPr>
              <a:t>E-faturada “İrsaliye yerine geçer” ifadesi kullanılabilir mi? </a:t>
            </a:r>
            <a:br>
              <a:rPr lang="tr-TR" sz="2400" dirty="0">
                <a:solidFill>
                  <a:srgbClr val="FF0000"/>
                </a:solidFill>
              </a:rPr>
            </a:br>
            <a:r>
              <a:rPr lang="tr-TR" sz="2400" dirty="0">
                <a:solidFill>
                  <a:srgbClr val="FF0000"/>
                </a:solidFill>
              </a:rPr>
              <a:t>(16.01.2017 tarih ve 13502 sayılı </a:t>
            </a:r>
            <a:r>
              <a:rPr lang="tr-TR" sz="2400" dirty="0" err="1">
                <a:solidFill>
                  <a:srgbClr val="FF0000"/>
                </a:solidFill>
              </a:rPr>
              <a:t>özelge</a:t>
            </a:r>
            <a:r>
              <a:rPr lang="tr-TR" sz="2400" dirty="0">
                <a:solidFill>
                  <a:srgbClr val="FF0000"/>
                </a:solidFill>
              </a:rPr>
              <a:t>)</a:t>
            </a:r>
            <a:endParaRPr lang="tr-TR" sz="2400" b="1"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fontScale="92500" lnSpcReduction="10000"/>
          </a:bodyPr>
          <a:lstStyle/>
          <a:p>
            <a:pPr algn="just"/>
            <a:r>
              <a:rPr lang="tr-TR" dirty="0"/>
              <a:t>e-Fatura Uygulamasına kayıtlı olan mükelleflerle yapılan mal ve hizmet alım satımları nedeniyle düzenlenen elektronik faturalarda, </a:t>
            </a:r>
            <a:r>
              <a:rPr lang="tr-TR" b="1" u="sng" dirty="0">
                <a:solidFill>
                  <a:srgbClr val="FF0000"/>
                </a:solidFill>
              </a:rPr>
              <a:t>düzenleme tarihi yanında düzenleme zamanının da saat ve dakika olarak gösterilmesi suretiyle </a:t>
            </a:r>
            <a:r>
              <a:rPr lang="tr-TR" dirty="0"/>
              <a:t>elektronik faturanın alınacak kâğıt çıktısı üzerine “İrsaliye yerine geçer.” ifadesinin yazılması ve satıcı veya yetkilisi tarafından imzalanması halinde </a:t>
            </a:r>
            <a:r>
              <a:rPr lang="tr-TR" b="1" u="sng" dirty="0">
                <a:solidFill>
                  <a:srgbClr val="FF0000"/>
                </a:solidFill>
              </a:rPr>
              <a:t>herhangi bir izne gerek bulunmadan irsaliye olarak kullanılması mümkün bulunmaktadır. </a:t>
            </a:r>
          </a:p>
          <a:p>
            <a:pPr algn="just"/>
            <a:endParaRPr lang="tr-TR" dirty="0"/>
          </a:p>
          <a:p>
            <a:pPr algn="just"/>
            <a:r>
              <a:rPr lang="tr-TR" dirty="0"/>
              <a:t>Ancak bu uygulama </a:t>
            </a:r>
            <a:r>
              <a:rPr lang="tr-TR" b="1" u="sng" dirty="0">
                <a:solidFill>
                  <a:srgbClr val="FF0000"/>
                </a:solidFill>
              </a:rPr>
              <a:t>e-Faturanın malın teslimi anında düzenlenmesi durumunda söz konusu olabilecek olup </a:t>
            </a:r>
            <a:r>
              <a:rPr lang="tr-TR" dirty="0"/>
              <a:t>fatura düzenleme tarihinden sonra malın tesliminin gerçekleştirildiği durumda mezkur uygulamadan yararlanma imkanı bulunmamaktadır. Malın teslimi anında fatura düzenlenmeyen hallerde Vergi Usul Kanunu’nun 230/5. maddesi hükmüne göre sevk irsaliyesi düzenlenip sevk irsaliyesine ait tarih ve numara bilgilerinin oluşturulacak e-Faturada belirtilmesi gerekmektedir.</a:t>
            </a:r>
            <a:endParaRPr lang="tr-TR" b="1" u="sng" dirty="0">
              <a:solidFill>
                <a:srgbClr val="FF0000"/>
              </a:solidFill>
            </a:endParaRPr>
          </a:p>
        </p:txBody>
      </p:sp>
    </p:spTree>
    <p:extLst>
      <p:ext uri="{BB962C8B-B14F-4D97-AF65-F5344CB8AC3E}">
        <p14:creationId xmlns:p14="http://schemas.microsoft.com/office/powerpoint/2010/main" val="54023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224136"/>
          </a:xfrm>
        </p:spPr>
        <p:txBody>
          <a:bodyPr rtlCol="0">
            <a:normAutofit/>
          </a:bodyPr>
          <a:lstStyle/>
          <a:p>
            <a:pPr algn="ctr"/>
            <a:r>
              <a:rPr lang="tr-TR" sz="2400" b="1" dirty="0">
                <a:solidFill>
                  <a:srgbClr val="FF0000"/>
                </a:solidFill>
              </a:rPr>
              <a:t>"İrsaliye yerine geçer." ifadesinin yazılması durumunda ayrıca sevk irsaliyesi düzenleme zorunluluğu var mıdır? </a:t>
            </a:r>
            <a:br>
              <a:rPr lang="tr-TR" sz="2400" b="1" dirty="0">
                <a:solidFill>
                  <a:srgbClr val="FF0000"/>
                </a:solidFill>
              </a:rPr>
            </a:br>
            <a:r>
              <a:rPr lang="tr-TR" sz="2400" dirty="0">
                <a:solidFill>
                  <a:srgbClr val="FF0000"/>
                </a:solidFill>
              </a:rPr>
              <a:t>(14.02.2017 tarih ve 10013 sayılı </a:t>
            </a:r>
            <a:r>
              <a:rPr lang="tr-TR" sz="2400" dirty="0" err="1">
                <a:solidFill>
                  <a:srgbClr val="FF0000"/>
                </a:solidFill>
              </a:rPr>
              <a:t>özelge</a:t>
            </a:r>
            <a:r>
              <a:rPr lang="tr-TR" sz="2400" dirty="0">
                <a:solidFill>
                  <a:srgbClr val="FF0000"/>
                </a:solidFill>
              </a:rPr>
              <a:t>)</a:t>
            </a:r>
          </a:p>
        </p:txBody>
      </p:sp>
      <p:sp>
        <p:nvSpPr>
          <p:cNvPr id="3" name="İçerik Yer Tutucusu 2"/>
          <p:cNvSpPr>
            <a:spLocks noGrp="1"/>
          </p:cNvSpPr>
          <p:nvPr>
            <p:ph idx="13"/>
          </p:nvPr>
        </p:nvSpPr>
        <p:spPr>
          <a:xfrm>
            <a:off x="609440" y="1628800"/>
            <a:ext cx="11389628" cy="4824536"/>
          </a:xfrm>
        </p:spPr>
        <p:txBody>
          <a:bodyPr rtlCol="0">
            <a:normAutofit/>
          </a:bodyPr>
          <a:lstStyle/>
          <a:p>
            <a:pPr algn="just"/>
            <a:endParaRPr lang="tr-TR" dirty="0"/>
          </a:p>
          <a:p>
            <a:pPr algn="just"/>
            <a:r>
              <a:rPr lang="tr-TR" dirty="0"/>
              <a:t>Kooperatifinize ait araçlarla müşterilere teslim edilmek üzere malın nakliyesinin başlatılması mal teslimi sayılacağından, malın nakliyesinin başlatılması ile birlikte düzenlenecek e-Arşiv Faturalarının üzerine “İrsaliye yerine geçer.” ifadesinin yazılması durumunda; alıcısına verilen e-Arşiv Faturasının kağıt çıktısı </a:t>
            </a:r>
            <a:r>
              <a:rPr lang="tr-TR" b="1" dirty="0">
                <a:solidFill>
                  <a:srgbClr val="FF0000"/>
                </a:solidFill>
              </a:rPr>
              <a:t>“</a:t>
            </a:r>
            <a:r>
              <a:rPr lang="tr-TR" b="1" dirty="0" err="1">
                <a:solidFill>
                  <a:srgbClr val="FF0000"/>
                </a:solidFill>
              </a:rPr>
              <a:t>İrsaliyeli</a:t>
            </a:r>
            <a:r>
              <a:rPr lang="tr-TR" b="1" dirty="0">
                <a:solidFill>
                  <a:srgbClr val="FF0000"/>
                </a:solidFill>
              </a:rPr>
              <a:t> Fatura</a:t>
            </a:r>
            <a:r>
              <a:rPr lang="tr-TR" dirty="0"/>
              <a:t>” yerine kullanılabileceğinden </a:t>
            </a:r>
            <a:r>
              <a:rPr lang="tr-TR" b="1" u="sng" dirty="0">
                <a:solidFill>
                  <a:srgbClr val="FF0000"/>
                </a:solidFill>
              </a:rPr>
              <a:t>ayrıca “Sevk İrsaliyesi” belgesinin düzenleme zorunluluğu bulunmamaktadır.</a:t>
            </a:r>
          </a:p>
        </p:txBody>
      </p:sp>
    </p:spTree>
    <p:extLst>
      <p:ext uri="{BB962C8B-B14F-4D97-AF65-F5344CB8AC3E}">
        <p14:creationId xmlns:p14="http://schemas.microsoft.com/office/powerpoint/2010/main" val="40043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224136"/>
          </a:xfrm>
        </p:spPr>
        <p:txBody>
          <a:bodyPr rtlCol="0">
            <a:normAutofit/>
          </a:bodyPr>
          <a:lstStyle/>
          <a:p>
            <a:pPr algn="ctr"/>
            <a:r>
              <a:rPr lang="tr-TR" sz="2400" b="1" dirty="0">
                <a:solidFill>
                  <a:srgbClr val="FF0000"/>
                </a:solidFill>
              </a:rPr>
              <a:t>E-arşiv faturası kullanıcısının internet üzerinden satışını yaptığı ürünün müşteri tarafından iadesinde belge düzeni nasıl olmalıdır? </a:t>
            </a:r>
            <a:br>
              <a:rPr lang="tr-TR" sz="2400" b="1" dirty="0">
                <a:solidFill>
                  <a:srgbClr val="FF0000"/>
                </a:solidFill>
              </a:rPr>
            </a:br>
            <a:r>
              <a:rPr lang="tr-TR" sz="2400" dirty="0">
                <a:solidFill>
                  <a:srgbClr val="FF0000"/>
                </a:solidFill>
              </a:rPr>
              <a:t>(26.12.2017 tarih ve 262553 sayılı </a:t>
            </a:r>
            <a:r>
              <a:rPr lang="tr-TR" sz="2400" dirty="0" err="1">
                <a:solidFill>
                  <a:srgbClr val="FF0000"/>
                </a:solidFill>
              </a:rPr>
              <a:t>özelge</a:t>
            </a:r>
            <a:r>
              <a:rPr lang="tr-TR" sz="2400" dirty="0">
                <a:solidFill>
                  <a:srgbClr val="FF0000"/>
                </a:solidFill>
              </a:rPr>
              <a:t>)</a:t>
            </a:r>
          </a:p>
        </p:txBody>
      </p:sp>
      <p:sp>
        <p:nvSpPr>
          <p:cNvPr id="3" name="İçerik Yer Tutucusu 2"/>
          <p:cNvSpPr>
            <a:spLocks noGrp="1"/>
          </p:cNvSpPr>
          <p:nvPr>
            <p:ph idx="13"/>
          </p:nvPr>
        </p:nvSpPr>
        <p:spPr>
          <a:xfrm>
            <a:off x="609440" y="1628800"/>
            <a:ext cx="11389628" cy="4824536"/>
          </a:xfrm>
        </p:spPr>
        <p:txBody>
          <a:bodyPr rtlCol="0">
            <a:normAutofit fontScale="92500" lnSpcReduction="10000"/>
          </a:bodyPr>
          <a:lstStyle/>
          <a:p>
            <a:pPr algn="just"/>
            <a:r>
              <a:rPr lang="tr-TR" dirty="0"/>
              <a:t>e-Arşiv izni olan firmanın internet üzerinden </a:t>
            </a:r>
            <a:r>
              <a:rPr lang="tr-TR" b="1" u="sng" dirty="0">
                <a:solidFill>
                  <a:srgbClr val="FF0000"/>
                </a:solidFill>
              </a:rPr>
              <a:t>vergi mükellefi olmayanlara yapacağı </a:t>
            </a:r>
            <a:r>
              <a:rPr lang="tr-TR" dirty="0"/>
              <a:t>mal ve hizmet satışlarına ilişkin olarak ilgili Tebliğde belirtildiği üzere iade bölümünün yer aldığı e-Arşiv Faturası düzenleyerek kağıt çıktısının ürün ile birlikte alıcısına göndermesi, </a:t>
            </a:r>
            <a:r>
              <a:rPr lang="tr-TR" b="1" u="sng" dirty="0">
                <a:solidFill>
                  <a:srgbClr val="FF0000"/>
                </a:solidFill>
              </a:rPr>
              <a:t>müşterinin malı iade etmek istemesi durumunda ise elektronik ortamda kendisine iletilen faturanın kâğıt çıktısını </a:t>
            </a:r>
            <a:r>
              <a:rPr lang="tr-TR" b="1" u="sng" dirty="0">
                <a:solidFill>
                  <a:srgbClr val="0070C0"/>
                </a:solidFill>
              </a:rPr>
              <a:t>iadeye ilişkin bölümü</a:t>
            </a:r>
            <a:r>
              <a:rPr lang="tr-TR" b="1" u="sng" dirty="0">
                <a:solidFill>
                  <a:srgbClr val="FF0000"/>
                </a:solidFill>
              </a:rPr>
              <a:t> doldurarak mal ile birlikte firmaya geri göndermesi gerekmektedir. </a:t>
            </a:r>
          </a:p>
          <a:p>
            <a:pPr algn="just"/>
            <a:r>
              <a:rPr lang="tr-TR" dirty="0"/>
              <a:t>Ancak, </a:t>
            </a:r>
            <a:r>
              <a:rPr lang="tr-TR" b="1" u="sng" dirty="0">
                <a:solidFill>
                  <a:srgbClr val="FF0000"/>
                </a:solidFill>
              </a:rPr>
              <a:t>müşterinin belgeyi kaybetmesi </a:t>
            </a:r>
            <a:r>
              <a:rPr lang="tr-TR" dirty="0"/>
              <a:t>veya </a:t>
            </a:r>
            <a:r>
              <a:rPr lang="tr-TR" b="1" u="sng" dirty="0">
                <a:solidFill>
                  <a:srgbClr val="FF0000"/>
                </a:solidFill>
              </a:rPr>
              <a:t>ürünün müşteriye teslim edilememesi</a:t>
            </a:r>
            <a:r>
              <a:rPr lang="tr-TR" dirty="0"/>
              <a:t> durumunda </a:t>
            </a:r>
            <a:r>
              <a:rPr lang="tr-TR" b="1" u="sng" dirty="0">
                <a:solidFill>
                  <a:srgbClr val="0070C0"/>
                </a:solidFill>
              </a:rPr>
              <a:t>kargo şirketinin tuttuğu kayıtlar ile düzenlediği taşıma irsaliyesinin bir örneği ile birlikte </a:t>
            </a:r>
            <a:r>
              <a:rPr lang="tr-TR" dirty="0"/>
              <a:t>ürünü </a:t>
            </a:r>
            <a:r>
              <a:rPr lang="tr-TR" b="1" u="sng" dirty="0">
                <a:solidFill>
                  <a:srgbClr val="FF0000"/>
                </a:solidFill>
              </a:rPr>
              <a:t>geri taşıma hizmeti nedeniyle satıcıya kargo şirketince düzenlenen faturanın tevsik edici belge olarak kabul edilmesi mümkün bulunmaktadır.</a:t>
            </a:r>
            <a:r>
              <a:rPr lang="tr-TR" dirty="0"/>
              <a:t> Diğer taraftan satıcıya yapılan iade işlemine ilişkin muhasebe kayıtlarının Muhasebe Sistemi Uygulama Genel Tebliğlerinde yapılan açıklamalar doğrultusunda kanuni sürelerinde yapılması gerekmektedir.</a:t>
            </a:r>
            <a:endParaRPr lang="tr-TR" b="1" u="sng" dirty="0">
              <a:solidFill>
                <a:srgbClr val="FF0000"/>
              </a:solidFill>
            </a:endParaRPr>
          </a:p>
        </p:txBody>
      </p:sp>
    </p:spTree>
    <p:extLst>
      <p:ext uri="{BB962C8B-B14F-4D97-AF65-F5344CB8AC3E}">
        <p14:creationId xmlns:p14="http://schemas.microsoft.com/office/powerpoint/2010/main" val="390848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 y="1"/>
            <a:ext cx="12188825" cy="6857999"/>
          </a:xfrm>
          <a:prstGeom prst="rect">
            <a:avLst/>
          </a:prstGeom>
        </p:spPr>
      </p:pic>
    </p:spTree>
    <p:extLst>
      <p:ext uri="{BB962C8B-B14F-4D97-AF65-F5344CB8AC3E}">
        <p14:creationId xmlns:p14="http://schemas.microsoft.com/office/powerpoint/2010/main" val="242584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7748" y="332656"/>
            <a:ext cx="4752528" cy="5688632"/>
          </a:xfrm>
        </p:spPr>
        <p:txBody>
          <a:bodyPr rtlCol="0" anchor="ctr">
            <a:normAutofit/>
          </a:bodyPr>
          <a:lstStyle/>
          <a:p>
            <a:r>
              <a:rPr lang="tr-TR" sz="3600" b="1" u="sng" dirty="0"/>
              <a:t>E-Uygulamalar kapsamındaki son düzenlemeler </a:t>
            </a:r>
            <a:br>
              <a:rPr lang="tr-TR" sz="3600" b="1" u="sng" dirty="0"/>
            </a:br>
            <a:br>
              <a:rPr lang="tr-TR" sz="3600" b="1" u="sng" dirty="0"/>
            </a:br>
            <a:br>
              <a:rPr lang="tr-TR" sz="2800" b="1" u="sng" dirty="0"/>
            </a:br>
            <a:br>
              <a:rPr lang="tr-TR" sz="2800" b="1" u="sng" dirty="0"/>
            </a:br>
            <a:r>
              <a:rPr lang="tr-TR" sz="2000" b="1" dirty="0"/>
              <a:t>  </a:t>
            </a:r>
            <a:br>
              <a:rPr lang="tr-TR" sz="2000" b="1" dirty="0"/>
            </a:br>
            <a:r>
              <a:rPr lang="tr-TR" sz="2400" b="1" dirty="0"/>
              <a:t>Elektronik Tebligat Yönetmeliği</a:t>
            </a:r>
            <a:endParaRPr lang="tr-TR" sz="2400" b="1" u="sng" dirty="0">
              <a:solidFill>
                <a:srgbClr val="FF0000"/>
              </a:solidFill>
            </a:endParaRPr>
          </a:p>
        </p:txBody>
      </p:sp>
    </p:spTree>
    <p:extLst>
      <p:ext uri="{BB962C8B-B14F-4D97-AF65-F5344CB8AC3E}">
        <p14:creationId xmlns:p14="http://schemas.microsoft.com/office/powerpoint/2010/main" val="295936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3"/>
            <p:extLst>
              <p:ext uri="{D42A27DB-BD31-4B8C-83A1-F6EECF244321}">
                <p14:modId xmlns:p14="http://schemas.microsoft.com/office/powerpoint/2010/main" val="3323007379"/>
              </p:ext>
            </p:extLst>
          </p:nvPr>
        </p:nvGraphicFramePr>
        <p:xfrm>
          <a:off x="621805" y="404664"/>
          <a:ext cx="11089232" cy="5499259"/>
        </p:xfrm>
        <a:graphic>
          <a:graphicData uri="http://schemas.openxmlformats.org/drawingml/2006/table">
            <a:tbl>
              <a:tblPr/>
              <a:tblGrid>
                <a:gridCol w="3698093">
                  <a:extLst>
                    <a:ext uri="{9D8B030D-6E8A-4147-A177-3AD203B41FA5}">
                      <a16:colId xmlns:a16="http://schemas.microsoft.com/office/drawing/2014/main" val="667227264"/>
                    </a:ext>
                  </a:extLst>
                </a:gridCol>
                <a:gridCol w="3698093">
                  <a:extLst>
                    <a:ext uri="{9D8B030D-6E8A-4147-A177-3AD203B41FA5}">
                      <a16:colId xmlns:a16="http://schemas.microsoft.com/office/drawing/2014/main" val="1512567559"/>
                    </a:ext>
                  </a:extLst>
                </a:gridCol>
                <a:gridCol w="3693046">
                  <a:extLst>
                    <a:ext uri="{9D8B030D-6E8A-4147-A177-3AD203B41FA5}">
                      <a16:colId xmlns:a16="http://schemas.microsoft.com/office/drawing/2014/main" val="2788482056"/>
                    </a:ext>
                  </a:extLst>
                </a:gridCol>
              </a:tblGrid>
              <a:tr h="576064">
                <a:tc>
                  <a:txBody>
                    <a:bodyPr/>
                    <a:lstStyle/>
                    <a:p>
                      <a:pPr>
                        <a:lnSpc>
                          <a:spcPts val="1200"/>
                        </a:lnSpc>
                        <a:spcAft>
                          <a:spcPts val="0"/>
                        </a:spcAft>
                      </a:pPr>
                      <a:r>
                        <a:rPr lang="tr-TR" sz="1800" dirty="0">
                          <a:effectLst/>
                          <a:latin typeface="Arial" panose="020B0604020202020204" pitchFamily="34" charset="0"/>
                        </a:rPr>
                        <a:t>6 Aralık 2018 PERŞEMBE</a:t>
                      </a: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ctr">
                        <a:lnSpc>
                          <a:spcPts val="1200"/>
                        </a:lnSpc>
                        <a:spcAft>
                          <a:spcPts val="0"/>
                        </a:spcAft>
                      </a:pPr>
                      <a:r>
                        <a:rPr lang="tr-TR" sz="1800" b="1" dirty="0">
                          <a:solidFill>
                            <a:srgbClr val="800080"/>
                          </a:solidFill>
                          <a:effectLst/>
                          <a:latin typeface="Palatino Linotype" panose="02040502050505030304" pitchFamily="18" charset="0"/>
                        </a:rPr>
                        <a:t>Resmî Gazete</a:t>
                      </a: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r"/>
                      <a:r>
                        <a:rPr lang="tr-TR" sz="1800" dirty="0">
                          <a:effectLst/>
                          <a:latin typeface="Arial" panose="020B0604020202020204" pitchFamily="34" charset="0"/>
                        </a:rPr>
                        <a:t>Sayı : 30617</a:t>
                      </a: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427315757"/>
                  </a:ext>
                </a:extLst>
              </a:tr>
              <a:tr h="178049">
                <a:tc gridSpan="3">
                  <a:txBody>
                    <a:bodyPr/>
                    <a:lstStyle/>
                    <a:p>
                      <a:pPr algn="ctr"/>
                      <a:endParaRPr lang="tr-TR" sz="1800" dirty="0">
                        <a:effectLst/>
                        <a:latin typeface="Times New Roman" panose="02020603050405020304" pitchFamily="18" charset="0"/>
                      </a:endParaRPr>
                    </a:p>
                  </a:txBody>
                  <a:tcPr marL="68580" marR="68580" marT="0" marB="0" anchor="ctr">
                    <a:lnL>
                      <a:noFill/>
                    </a:lnL>
                    <a:lnR>
                      <a:noFill/>
                    </a:lnR>
                    <a:lnT w="12700" cap="flat" cmpd="sng" algn="ctr">
                      <a:solidFill>
                        <a:srgbClr val="660066"/>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9320909"/>
                  </a:ext>
                </a:extLst>
              </a:tr>
              <a:tr h="4648875">
                <a:tc gridSpan="3">
                  <a:txBody>
                    <a:bodyPr/>
                    <a:lstStyle/>
                    <a:p>
                      <a:pPr indent="359410" algn="just">
                        <a:lnSpc>
                          <a:spcPts val="1200"/>
                        </a:lnSpc>
                        <a:spcAft>
                          <a:spcPts val="0"/>
                        </a:spcAft>
                      </a:pPr>
                      <a:r>
                        <a:rPr lang="tr-TR" sz="1800" u="sng" dirty="0">
                          <a:effectLst/>
                          <a:latin typeface="Times New Roman" panose="02020603050405020304" pitchFamily="18" charset="0"/>
                        </a:rPr>
                        <a:t>Adalet Bakanlığından:</a:t>
                      </a:r>
                    </a:p>
                    <a:p>
                      <a:pPr algn="ctr">
                        <a:lnSpc>
                          <a:spcPts val="1200"/>
                        </a:lnSpc>
                        <a:spcAft>
                          <a:spcPts val="0"/>
                        </a:spcAft>
                      </a:pPr>
                      <a:r>
                        <a:rPr lang="tr-TR" sz="1800" b="1" dirty="0">
                          <a:effectLst/>
                          <a:latin typeface="Times New Roman" panose="02020603050405020304" pitchFamily="18" charset="0"/>
                        </a:rPr>
                        <a:t>ELEKTRONİK TEBLİGAT YÖNETMELİĞİ</a:t>
                      </a:r>
                    </a:p>
                    <a:p>
                      <a:pPr algn="ctr">
                        <a:lnSpc>
                          <a:spcPts val="1200"/>
                        </a:lnSpc>
                        <a:spcAft>
                          <a:spcPts val="0"/>
                        </a:spcAft>
                      </a:pPr>
                      <a:endParaRPr lang="tr-TR" sz="1800" b="1" dirty="0">
                        <a:effectLst/>
                        <a:latin typeface="Times New Roman" panose="02020603050405020304" pitchFamily="18" charset="0"/>
                      </a:endParaRPr>
                    </a:p>
                    <a:p>
                      <a:pPr algn="ctr">
                        <a:lnSpc>
                          <a:spcPts val="1200"/>
                        </a:lnSpc>
                        <a:spcAft>
                          <a:spcPts val="0"/>
                        </a:spcAft>
                      </a:pPr>
                      <a:r>
                        <a:rPr lang="tr-TR" sz="1800" b="1" dirty="0">
                          <a:effectLst/>
                          <a:latin typeface="Times New Roman" panose="02020603050405020304" pitchFamily="18" charset="0"/>
                        </a:rPr>
                        <a:t>BİRİNCİ BÖLÜM</a:t>
                      </a:r>
                    </a:p>
                    <a:p>
                      <a:pPr algn="ctr">
                        <a:lnSpc>
                          <a:spcPts val="1200"/>
                        </a:lnSpc>
                        <a:spcAft>
                          <a:spcPts val="0"/>
                        </a:spcAft>
                      </a:pPr>
                      <a:endParaRPr lang="tr-TR" sz="1800" b="1" dirty="0">
                        <a:effectLst/>
                        <a:latin typeface="Times New Roman" panose="02020603050405020304" pitchFamily="18" charset="0"/>
                      </a:endParaRPr>
                    </a:p>
                    <a:p>
                      <a:pPr algn="ctr">
                        <a:lnSpc>
                          <a:spcPts val="1200"/>
                        </a:lnSpc>
                        <a:spcAft>
                          <a:spcPts val="0"/>
                        </a:spcAft>
                      </a:pPr>
                      <a:r>
                        <a:rPr lang="tr-TR" sz="1800" b="1" dirty="0">
                          <a:effectLst/>
                          <a:latin typeface="Times New Roman" panose="02020603050405020304" pitchFamily="18" charset="0"/>
                        </a:rPr>
                        <a:t>Amaç, Kapsam, Dayanak, Tanımlar ve İlkeler</a:t>
                      </a:r>
                    </a:p>
                    <a:p>
                      <a:pPr indent="359410" algn="just">
                        <a:lnSpc>
                          <a:spcPts val="1200"/>
                        </a:lnSpc>
                        <a:spcAft>
                          <a:spcPts val="0"/>
                        </a:spcAft>
                      </a:pPr>
                      <a:endParaRPr lang="tr-TR" sz="1800" b="1" dirty="0">
                        <a:effectLst/>
                        <a:latin typeface="Times New Roman" panose="02020603050405020304" pitchFamily="18" charset="0"/>
                      </a:endParaRPr>
                    </a:p>
                    <a:p>
                      <a:pPr indent="359410" algn="just">
                        <a:lnSpc>
                          <a:spcPts val="1200"/>
                        </a:lnSpc>
                        <a:spcAft>
                          <a:spcPts val="0"/>
                        </a:spcAft>
                      </a:pPr>
                      <a:r>
                        <a:rPr lang="tr-TR" sz="1800" b="1" dirty="0">
                          <a:effectLst/>
                          <a:latin typeface="Times New Roman" panose="02020603050405020304" pitchFamily="18" charset="0"/>
                        </a:rPr>
                        <a:t>Amaç ve kapsam</a:t>
                      </a:r>
                    </a:p>
                    <a:p>
                      <a:pPr indent="359410" algn="just">
                        <a:lnSpc>
                          <a:spcPts val="1200"/>
                        </a:lnSpc>
                        <a:spcAft>
                          <a:spcPts val="0"/>
                        </a:spcAft>
                      </a:pPr>
                      <a:endParaRPr lang="tr-TR" sz="1800" dirty="0">
                        <a:effectLst/>
                        <a:latin typeface="Times New Roman" panose="02020603050405020304" pitchFamily="18" charset="0"/>
                      </a:endParaRPr>
                    </a:p>
                    <a:p>
                      <a:pPr indent="359410" algn="just">
                        <a:lnSpc>
                          <a:spcPts val="1200"/>
                        </a:lnSpc>
                        <a:spcAft>
                          <a:spcPts val="0"/>
                        </a:spcAft>
                      </a:pPr>
                      <a:r>
                        <a:rPr lang="tr-TR" sz="1800" b="1" dirty="0">
                          <a:effectLst/>
                          <a:latin typeface="Times New Roman" panose="02020603050405020304" pitchFamily="18" charset="0"/>
                        </a:rPr>
                        <a:t>MADDE 1 –</a:t>
                      </a:r>
                      <a:r>
                        <a:rPr lang="tr-TR" sz="1800" dirty="0">
                          <a:effectLst/>
                          <a:latin typeface="Times New Roman" panose="02020603050405020304" pitchFamily="18" charset="0"/>
                        </a:rPr>
                        <a:t> </a:t>
                      </a:r>
                    </a:p>
                    <a:p>
                      <a:pPr indent="359410" algn="just">
                        <a:lnSpc>
                          <a:spcPts val="1200"/>
                        </a:lnSpc>
                        <a:spcAft>
                          <a:spcPts val="0"/>
                        </a:spcAft>
                      </a:pPr>
                      <a:endParaRPr lang="tr-TR" sz="1800" dirty="0">
                        <a:effectLst/>
                        <a:latin typeface="Times New Roman" panose="02020603050405020304" pitchFamily="18" charset="0"/>
                      </a:endParaRPr>
                    </a:p>
                    <a:p>
                      <a:pPr indent="359410" algn="just">
                        <a:lnSpc>
                          <a:spcPts val="1200"/>
                        </a:lnSpc>
                        <a:spcAft>
                          <a:spcPts val="0"/>
                        </a:spcAft>
                      </a:pPr>
                      <a:endParaRPr lang="tr-TR" sz="1800" dirty="0">
                        <a:effectLst/>
                        <a:latin typeface="Times New Roman" panose="02020603050405020304" pitchFamily="18" charset="0"/>
                      </a:endParaRPr>
                    </a:p>
                    <a:p>
                      <a:pPr indent="359410" algn="just">
                        <a:lnSpc>
                          <a:spcPts val="1200"/>
                        </a:lnSpc>
                        <a:spcAft>
                          <a:spcPts val="0"/>
                        </a:spcAft>
                      </a:pPr>
                      <a:endParaRPr lang="tr-TR" sz="1800" dirty="0">
                        <a:effectLst/>
                        <a:latin typeface="Times New Roman" panose="02020603050405020304" pitchFamily="18" charset="0"/>
                      </a:endParaRPr>
                    </a:p>
                    <a:p>
                      <a:pPr indent="359410" algn="just">
                        <a:lnSpc>
                          <a:spcPts val="1200"/>
                        </a:lnSpc>
                        <a:spcAft>
                          <a:spcPts val="0"/>
                        </a:spcAft>
                      </a:pPr>
                      <a:r>
                        <a:rPr lang="tr-TR" sz="1800" dirty="0">
                          <a:effectLst/>
                          <a:latin typeface="Times New Roman" panose="02020603050405020304" pitchFamily="18" charset="0"/>
                        </a:rPr>
                        <a:t>(1) Bu Yönetmeliğin amacı, elektronik ortamda yapılacak tebligata ilişkin usul ve esasları düzenlemektir.</a:t>
                      </a:r>
                    </a:p>
                    <a:p>
                      <a:pPr indent="359410" algn="just">
                        <a:lnSpc>
                          <a:spcPts val="1200"/>
                        </a:lnSpc>
                        <a:spcAft>
                          <a:spcPts val="0"/>
                        </a:spcAft>
                      </a:pPr>
                      <a:endParaRPr lang="tr-TR" sz="1800" dirty="0">
                        <a:effectLst/>
                        <a:latin typeface="Times New Roman" panose="02020603050405020304" pitchFamily="18" charset="0"/>
                      </a:endParaRPr>
                    </a:p>
                    <a:p>
                      <a:pPr indent="359410" algn="just">
                        <a:lnSpc>
                          <a:spcPts val="1200"/>
                        </a:lnSpc>
                        <a:spcAft>
                          <a:spcPts val="0"/>
                        </a:spcAft>
                      </a:pPr>
                      <a:endParaRPr lang="tr-TR" sz="1800" dirty="0">
                        <a:effectLst/>
                        <a:latin typeface="Times New Roman" panose="02020603050405020304" pitchFamily="18" charset="0"/>
                      </a:endParaRPr>
                    </a:p>
                    <a:p>
                      <a:pPr indent="359410" algn="just">
                        <a:lnSpc>
                          <a:spcPts val="1200"/>
                        </a:lnSpc>
                        <a:spcAft>
                          <a:spcPts val="0"/>
                        </a:spcAft>
                      </a:pPr>
                      <a:r>
                        <a:rPr lang="tr-TR" sz="1800" dirty="0">
                          <a:effectLst/>
                          <a:latin typeface="Times New Roman" panose="02020603050405020304" pitchFamily="18" charset="0"/>
                        </a:rPr>
                        <a:t>(2) Bu Yönetmelik, 11/2/1959 tarihli ve 7201 sayılı Tebligat Kanunu uyarınca;</a:t>
                      </a:r>
                    </a:p>
                    <a:p>
                      <a:pPr indent="359410" algn="just">
                        <a:lnSpc>
                          <a:spcPts val="1200"/>
                        </a:lnSpc>
                        <a:spcAft>
                          <a:spcPts val="0"/>
                        </a:spcAft>
                      </a:pPr>
                      <a:endParaRPr lang="tr-TR" sz="1800" dirty="0">
                        <a:effectLst/>
                        <a:latin typeface="Times New Roman" panose="02020603050405020304" pitchFamily="18" charset="0"/>
                      </a:endParaRPr>
                    </a:p>
                    <a:p>
                      <a:pPr indent="359410" algn="just">
                        <a:lnSpc>
                          <a:spcPts val="1200"/>
                        </a:lnSpc>
                        <a:spcAft>
                          <a:spcPts val="0"/>
                        </a:spcAft>
                      </a:pPr>
                      <a:endParaRPr lang="tr-TR" sz="1800" b="1" dirty="0">
                        <a:effectLst/>
                        <a:latin typeface="Times New Roman" panose="02020603050405020304" pitchFamily="18" charset="0"/>
                      </a:endParaRPr>
                    </a:p>
                    <a:p>
                      <a:pPr indent="359410" algn="just">
                        <a:lnSpc>
                          <a:spcPts val="1200"/>
                        </a:lnSpc>
                        <a:spcAft>
                          <a:spcPts val="0"/>
                        </a:spcAft>
                      </a:pPr>
                      <a:r>
                        <a:rPr lang="tr-TR" sz="1800" b="1" dirty="0">
                          <a:effectLst/>
                          <a:latin typeface="Times New Roman" panose="02020603050405020304" pitchFamily="18" charset="0"/>
                        </a:rPr>
                        <a:t>      </a:t>
                      </a:r>
                      <a:r>
                        <a:rPr lang="tr-TR" sz="1800" b="1" u="sng" dirty="0">
                          <a:solidFill>
                            <a:srgbClr val="FF0000"/>
                          </a:solidFill>
                          <a:effectLst/>
                          <a:latin typeface="Times New Roman" panose="02020603050405020304" pitchFamily="18" charset="0"/>
                        </a:rPr>
                        <a:t>tebligat çıkarmaya yetkili makam ve merciler tarafından </a:t>
                      </a:r>
                    </a:p>
                    <a:p>
                      <a:pPr indent="359410" algn="just">
                        <a:lnSpc>
                          <a:spcPts val="1200"/>
                        </a:lnSpc>
                        <a:spcAft>
                          <a:spcPts val="0"/>
                        </a:spcAft>
                      </a:pPr>
                      <a:endParaRPr lang="tr-TR" sz="1800" b="1" u="sng" dirty="0">
                        <a:solidFill>
                          <a:srgbClr val="FF0000"/>
                        </a:solidFill>
                        <a:effectLst/>
                        <a:latin typeface="Times New Roman" panose="02020603050405020304" pitchFamily="18" charset="0"/>
                      </a:endParaRPr>
                    </a:p>
                    <a:p>
                      <a:pPr indent="359410" algn="just">
                        <a:lnSpc>
                          <a:spcPts val="1200"/>
                        </a:lnSpc>
                        <a:spcAft>
                          <a:spcPts val="0"/>
                        </a:spcAft>
                      </a:pPr>
                      <a:endParaRPr lang="tr-TR" sz="1800" dirty="0">
                        <a:effectLst/>
                        <a:latin typeface="Times New Roman" panose="02020603050405020304" pitchFamily="18" charset="0"/>
                      </a:endParaRPr>
                    </a:p>
                    <a:p>
                      <a:pPr indent="359410" algn="just">
                        <a:lnSpc>
                          <a:spcPts val="1200"/>
                        </a:lnSpc>
                        <a:spcAft>
                          <a:spcPts val="0"/>
                        </a:spcAft>
                      </a:pPr>
                      <a:r>
                        <a:rPr lang="tr-TR" sz="1800" dirty="0">
                          <a:effectLst/>
                          <a:latin typeface="Times New Roman" panose="02020603050405020304" pitchFamily="18" charset="0"/>
                        </a:rPr>
                        <a:t>      Posta ve Telgraf Teşkilatı Anonim Şirketi (PTT) vasıtasıyla yapılacak elektronik tebligata ilişkin hususları kapsar.</a:t>
                      </a:r>
                    </a:p>
                  </a:txBody>
                  <a:tcPr marL="68580" marR="68580" marT="0" marB="0" anchor="ctr">
                    <a:lnL>
                      <a:noFill/>
                    </a:lnL>
                    <a:lnR>
                      <a:noFill/>
                    </a:lnR>
                    <a:lnT>
                      <a:noFill/>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10897855"/>
                  </a:ext>
                </a:extLst>
              </a:tr>
            </a:tbl>
          </a:graphicData>
        </a:graphic>
      </p:graphicFrame>
    </p:spTree>
    <p:extLst>
      <p:ext uri="{BB962C8B-B14F-4D97-AF65-F5344CB8AC3E}">
        <p14:creationId xmlns:p14="http://schemas.microsoft.com/office/powerpoint/2010/main" val="216410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3"/>
          </p:nvPr>
        </p:nvSpPr>
        <p:spPr bwMode="auto">
          <a:xfrm>
            <a:off x="765819" y="1778825"/>
            <a:ext cx="1081499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Tebligatın elektronik yolla yapılması zorunlu olanlar</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sz="16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5 – </a:t>
            </a:r>
            <a:r>
              <a:rPr kumimoji="0" lang="tr-TR" altLang="tr-T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Aşağıda belirtilen gerçek ve tüzel kişilere tebligatın elektronik yolla yapılması zorunludur:</a:t>
            </a:r>
            <a:endParaRPr kumimoji="0" lang="tr-TR" altLang="tr-TR" sz="16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10/12/2003 tarihli ve 5018 sayılı Kamu Malî Yönetimi ve Kontrol Kanununa ekli (I), (II), (III) ve (IV) sayılı cetvellerde yer alan kamu idareleri ile bunlara bağlı döner sermayeli kuruluşlar.</a:t>
            </a:r>
            <a:endParaRPr kumimoji="0" lang="tr-TR" altLang="tr-TR" sz="16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5018 sayılı Kanunda tanımlanan mahallî idareler.</a:t>
            </a:r>
            <a:endParaRPr kumimoji="0" lang="tr-TR" altLang="tr-TR" sz="16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 Özel kanunla kurulmuş diğer kamu kurum ve kuruluşları ile kanunla kurulan fonlar ve kefalet sandıkları.</a:t>
            </a:r>
            <a:endParaRPr kumimoji="0" lang="tr-TR" altLang="tr-TR" sz="16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ç) Kamu iktisadi teşebbüsleri ile bunların bağlı ortaklıkları, müessese ve işletmeleri.</a:t>
            </a:r>
            <a:endParaRPr kumimoji="0" lang="tr-TR" altLang="tr-TR" sz="16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 Sermayesinin yüzde ellisinden fazlası kamuya ait diğer ortaklıklar.</a:t>
            </a:r>
            <a:endParaRPr kumimoji="0" lang="tr-TR" altLang="tr-TR" sz="16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 Kamu kurumu niteliğindeki meslek kuruluşları ve üst kuruluşları.</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sz="16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a:t>
            </a:r>
            <a:r>
              <a:rPr kumimoji="0" lang="tr-TR" altLang="tr-TR"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tr-TR" altLang="tr-TR"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Kanunla kurulanlar da dâhil olmak üzere tüm özel hukuk tüzel kişileri.</a:t>
            </a:r>
            <a:endParaRPr kumimoji="0" lang="tr-TR" altLang="tr-TR" sz="1600" b="1" i="0" u="none" strike="noStrike" cap="none" normalizeH="0" baseline="0" dirty="0">
              <a:ln>
                <a:noFill/>
              </a:ln>
              <a:solidFill>
                <a:srgbClr val="FF0000"/>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 Noterler.</a:t>
            </a:r>
            <a:endParaRPr kumimoji="0" lang="tr-TR" altLang="tr-TR" sz="1600" b="1"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ğ) Baro levhasına yazılı avukatlar.</a:t>
            </a:r>
            <a:endParaRPr kumimoji="0" lang="tr-TR" altLang="tr-TR" sz="1600" b="1"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 Sicile kayıtlı arabulucular ve bilirkişiler.</a:t>
            </a:r>
            <a:endParaRPr kumimoji="0" lang="tr-TR" altLang="tr-TR" sz="1600" b="1"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ı) İdareleri, kamu iktisadi teşebbüslerini veya sermayesinin yüzde ellisinden fazlası kamuya ait diğer ortaklıkları; adli ve idari yargı mercileri, icra müdürlükleri veya hakemler nezdinde vekil sıfatıyla temsile yetkili olan kişilerin bağlı bulunduğu birim.</a:t>
            </a:r>
            <a:endParaRPr kumimoji="0" lang="tr-TR" altLang="tr-TR" sz="1600" b="0" i="0" u="none" strike="noStrike" cap="none" normalizeH="0" baseline="0" dirty="0">
              <a:ln>
                <a:noFill/>
              </a:ln>
              <a:solidFill>
                <a:schemeClr val="tx1"/>
              </a:solidFill>
              <a:effectLst/>
            </a:endParaRPr>
          </a:p>
        </p:txBody>
      </p:sp>
      <p:graphicFrame>
        <p:nvGraphicFramePr>
          <p:cNvPr id="8" name="Tablo 7"/>
          <p:cNvGraphicFramePr>
            <a:graphicFrameLocks noGrp="1"/>
          </p:cNvGraphicFramePr>
          <p:nvPr>
            <p:extLst>
              <p:ext uri="{D42A27DB-BD31-4B8C-83A1-F6EECF244321}">
                <p14:modId xmlns:p14="http://schemas.microsoft.com/office/powerpoint/2010/main" val="1638352822"/>
              </p:ext>
            </p:extLst>
          </p:nvPr>
        </p:nvGraphicFramePr>
        <p:xfrm>
          <a:off x="765819" y="476672"/>
          <a:ext cx="11089232" cy="936104"/>
        </p:xfrm>
        <a:graphic>
          <a:graphicData uri="http://schemas.openxmlformats.org/drawingml/2006/table">
            <a:tbl>
              <a:tblPr/>
              <a:tblGrid>
                <a:gridCol w="3698093">
                  <a:extLst>
                    <a:ext uri="{9D8B030D-6E8A-4147-A177-3AD203B41FA5}">
                      <a16:colId xmlns:a16="http://schemas.microsoft.com/office/drawing/2014/main" val="3466804953"/>
                    </a:ext>
                  </a:extLst>
                </a:gridCol>
                <a:gridCol w="3698093">
                  <a:extLst>
                    <a:ext uri="{9D8B030D-6E8A-4147-A177-3AD203B41FA5}">
                      <a16:colId xmlns:a16="http://schemas.microsoft.com/office/drawing/2014/main" val="4276434954"/>
                    </a:ext>
                  </a:extLst>
                </a:gridCol>
                <a:gridCol w="3693046">
                  <a:extLst>
                    <a:ext uri="{9D8B030D-6E8A-4147-A177-3AD203B41FA5}">
                      <a16:colId xmlns:a16="http://schemas.microsoft.com/office/drawing/2014/main" val="1587529535"/>
                    </a:ext>
                  </a:extLst>
                </a:gridCol>
              </a:tblGrid>
              <a:tr h="634132">
                <a:tc>
                  <a:txBody>
                    <a:bodyPr/>
                    <a:lstStyle/>
                    <a:p>
                      <a:pPr>
                        <a:lnSpc>
                          <a:spcPts val="1200"/>
                        </a:lnSpc>
                        <a:spcAft>
                          <a:spcPts val="0"/>
                        </a:spcAft>
                      </a:pPr>
                      <a:r>
                        <a:rPr lang="tr-TR" sz="1800" dirty="0">
                          <a:effectLst/>
                          <a:latin typeface="Arial" panose="020B0604020202020204" pitchFamily="34" charset="0"/>
                        </a:rPr>
                        <a:t>6 Aralık 2018 PERŞEMBE</a:t>
                      </a: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ctr">
                        <a:lnSpc>
                          <a:spcPts val="1200"/>
                        </a:lnSpc>
                        <a:spcAft>
                          <a:spcPts val="0"/>
                        </a:spcAft>
                      </a:pPr>
                      <a:r>
                        <a:rPr lang="tr-TR" sz="1800" b="1" dirty="0">
                          <a:solidFill>
                            <a:srgbClr val="800080"/>
                          </a:solidFill>
                          <a:effectLst/>
                          <a:latin typeface="Palatino Linotype" panose="02040502050505030304" pitchFamily="18" charset="0"/>
                        </a:rPr>
                        <a:t>Resmî Gazete</a:t>
                      </a:r>
                    </a:p>
                    <a:p>
                      <a:pPr algn="ctr">
                        <a:lnSpc>
                          <a:spcPts val="1200"/>
                        </a:lnSpc>
                        <a:spcAft>
                          <a:spcPts val="0"/>
                        </a:spcAft>
                      </a:pPr>
                      <a:endParaRPr lang="tr-TR" sz="1800" b="1" dirty="0">
                        <a:solidFill>
                          <a:srgbClr val="800080"/>
                        </a:solidFill>
                        <a:effectLst/>
                        <a:latin typeface="Palatino Linotype" panose="02040502050505030304" pitchFamily="18" charset="0"/>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tr-TR" sz="1400" b="1" dirty="0">
                          <a:effectLst/>
                          <a:latin typeface="Times New Roman" panose="02020603050405020304" pitchFamily="18" charset="0"/>
                        </a:rPr>
                        <a:t>ELEKTRONİK TEBLİGAT YÖNETMELİĞİ</a:t>
                      </a:r>
                    </a:p>
                    <a:p>
                      <a:pPr algn="ctr">
                        <a:lnSpc>
                          <a:spcPts val="1200"/>
                        </a:lnSpc>
                        <a:spcAft>
                          <a:spcPts val="0"/>
                        </a:spcAft>
                      </a:pP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r"/>
                      <a:r>
                        <a:rPr lang="tr-TR" sz="1800" dirty="0">
                          <a:effectLst/>
                          <a:latin typeface="Arial" panose="020B0604020202020204" pitchFamily="34" charset="0"/>
                        </a:rPr>
                        <a:t>Sayı : 30617</a:t>
                      </a: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3200755965"/>
                  </a:ext>
                </a:extLst>
              </a:tr>
              <a:tr h="301972">
                <a:tc gridSpan="3">
                  <a:txBody>
                    <a:bodyPr/>
                    <a:lstStyle/>
                    <a:p>
                      <a:pPr algn="ctr"/>
                      <a:endParaRPr lang="tr-TR" sz="1800" dirty="0">
                        <a:effectLst/>
                        <a:latin typeface="Times New Roman" panose="02020603050405020304" pitchFamily="18" charset="0"/>
                      </a:endParaRPr>
                    </a:p>
                  </a:txBody>
                  <a:tcPr marL="68580" marR="68580" marT="0" marB="0" anchor="ctr">
                    <a:lnL>
                      <a:noFill/>
                    </a:lnL>
                    <a:lnR>
                      <a:noFill/>
                    </a:lnR>
                    <a:lnT w="12700" cap="flat" cmpd="sng" algn="ctr">
                      <a:solidFill>
                        <a:srgbClr val="660066"/>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69236160"/>
                  </a:ext>
                </a:extLst>
              </a:tr>
            </a:tbl>
          </a:graphicData>
        </a:graphic>
      </p:graphicFrame>
    </p:spTree>
    <p:extLst>
      <p:ext uri="{BB962C8B-B14F-4D97-AF65-F5344CB8AC3E}">
        <p14:creationId xmlns:p14="http://schemas.microsoft.com/office/powerpoint/2010/main" val="119011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o 7"/>
          <p:cNvGraphicFramePr>
            <a:graphicFrameLocks noGrp="1"/>
          </p:cNvGraphicFramePr>
          <p:nvPr/>
        </p:nvGraphicFramePr>
        <p:xfrm>
          <a:off x="765819" y="476672"/>
          <a:ext cx="11089232" cy="936104"/>
        </p:xfrm>
        <a:graphic>
          <a:graphicData uri="http://schemas.openxmlformats.org/drawingml/2006/table">
            <a:tbl>
              <a:tblPr/>
              <a:tblGrid>
                <a:gridCol w="3698093">
                  <a:extLst>
                    <a:ext uri="{9D8B030D-6E8A-4147-A177-3AD203B41FA5}">
                      <a16:colId xmlns:a16="http://schemas.microsoft.com/office/drawing/2014/main" val="3466804953"/>
                    </a:ext>
                  </a:extLst>
                </a:gridCol>
                <a:gridCol w="3698093">
                  <a:extLst>
                    <a:ext uri="{9D8B030D-6E8A-4147-A177-3AD203B41FA5}">
                      <a16:colId xmlns:a16="http://schemas.microsoft.com/office/drawing/2014/main" val="4276434954"/>
                    </a:ext>
                  </a:extLst>
                </a:gridCol>
                <a:gridCol w="3693046">
                  <a:extLst>
                    <a:ext uri="{9D8B030D-6E8A-4147-A177-3AD203B41FA5}">
                      <a16:colId xmlns:a16="http://schemas.microsoft.com/office/drawing/2014/main" val="1587529535"/>
                    </a:ext>
                  </a:extLst>
                </a:gridCol>
              </a:tblGrid>
              <a:tr h="634132">
                <a:tc>
                  <a:txBody>
                    <a:bodyPr/>
                    <a:lstStyle/>
                    <a:p>
                      <a:pPr>
                        <a:lnSpc>
                          <a:spcPts val="1200"/>
                        </a:lnSpc>
                        <a:spcAft>
                          <a:spcPts val="0"/>
                        </a:spcAft>
                      </a:pPr>
                      <a:r>
                        <a:rPr lang="tr-TR" sz="1800" dirty="0">
                          <a:effectLst/>
                          <a:latin typeface="Arial" panose="020B0604020202020204" pitchFamily="34" charset="0"/>
                        </a:rPr>
                        <a:t>6 Aralık 2018 PERŞEMBE</a:t>
                      </a: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ctr">
                        <a:lnSpc>
                          <a:spcPts val="1200"/>
                        </a:lnSpc>
                        <a:spcAft>
                          <a:spcPts val="0"/>
                        </a:spcAft>
                      </a:pPr>
                      <a:r>
                        <a:rPr lang="tr-TR" sz="1800" b="1" dirty="0">
                          <a:solidFill>
                            <a:srgbClr val="800080"/>
                          </a:solidFill>
                          <a:effectLst/>
                          <a:latin typeface="Palatino Linotype" panose="02040502050505030304" pitchFamily="18" charset="0"/>
                        </a:rPr>
                        <a:t>Resmî Gazete</a:t>
                      </a:r>
                    </a:p>
                    <a:p>
                      <a:pPr algn="ctr">
                        <a:lnSpc>
                          <a:spcPts val="1200"/>
                        </a:lnSpc>
                        <a:spcAft>
                          <a:spcPts val="0"/>
                        </a:spcAft>
                      </a:pPr>
                      <a:endParaRPr lang="tr-TR" sz="1800" b="1" dirty="0">
                        <a:solidFill>
                          <a:srgbClr val="800080"/>
                        </a:solidFill>
                        <a:effectLst/>
                        <a:latin typeface="Palatino Linotype" panose="02040502050505030304" pitchFamily="18" charset="0"/>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tr-TR" sz="1400" b="1" dirty="0">
                          <a:effectLst/>
                          <a:latin typeface="Times New Roman" panose="02020603050405020304" pitchFamily="18" charset="0"/>
                        </a:rPr>
                        <a:t>ELEKTRONİK TEBLİGAT YÖNETMELİĞİ</a:t>
                      </a:r>
                    </a:p>
                    <a:p>
                      <a:pPr algn="ctr">
                        <a:lnSpc>
                          <a:spcPts val="1200"/>
                        </a:lnSpc>
                        <a:spcAft>
                          <a:spcPts val="0"/>
                        </a:spcAft>
                      </a:pP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r"/>
                      <a:r>
                        <a:rPr lang="tr-TR" sz="1800" dirty="0">
                          <a:effectLst/>
                          <a:latin typeface="Arial" panose="020B0604020202020204" pitchFamily="34" charset="0"/>
                        </a:rPr>
                        <a:t>Sayı : 30617</a:t>
                      </a: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3200755965"/>
                  </a:ext>
                </a:extLst>
              </a:tr>
              <a:tr h="301972">
                <a:tc gridSpan="3">
                  <a:txBody>
                    <a:bodyPr/>
                    <a:lstStyle/>
                    <a:p>
                      <a:pPr algn="ctr"/>
                      <a:endParaRPr lang="tr-TR" sz="1800" dirty="0">
                        <a:effectLst/>
                        <a:latin typeface="Times New Roman" panose="02020603050405020304" pitchFamily="18" charset="0"/>
                      </a:endParaRPr>
                    </a:p>
                  </a:txBody>
                  <a:tcPr marL="68580" marR="68580" marT="0" marB="0" anchor="ctr">
                    <a:lnL>
                      <a:noFill/>
                    </a:lnL>
                    <a:lnR>
                      <a:noFill/>
                    </a:lnR>
                    <a:lnT w="12700" cap="flat" cmpd="sng" algn="ctr">
                      <a:solidFill>
                        <a:srgbClr val="660066"/>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69236160"/>
                  </a:ext>
                </a:extLst>
              </a:tr>
            </a:tbl>
          </a:graphicData>
        </a:graphic>
      </p:graphicFrame>
      <p:sp>
        <p:nvSpPr>
          <p:cNvPr id="3" name="Rectangle 2"/>
          <p:cNvSpPr>
            <a:spLocks noChangeArrowheads="1"/>
          </p:cNvSpPr>
          <p:nvPr/>
        </p:nvSpPr>
        <p:spPr bwMode="auto">
          <a:xfrm>
            <a:off x="765819" y="1556792"/>
            <a:ext cx="1072919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Elektronik tebligat adresi alma zorunluluğuna tabi olanlar için yapılacak başvuru</a:t>
            </a:r>
            <a:endParaRPr kumimoji="0" lang="tr-TR" altLang="tr-TR"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6 –</a:t>
            </a:r>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358775" algn="just" defTabSz="914400" rtl="0" eaLnBrk="0" fontAlgn="base" latinLnBrk="0" hangingPunct="0">
              <a:lnSpc>
                <a:spcPct val="100000"/>
              </a:lnSpc>
              <a:spcBef>
                <a:spcPct val="0"/>
              </a:spcBef>
              <a:spcAft>
                <a:spcPct val="0"/>
              </a:spcAft>
              <a:buClrTx/>
              <a:buSzTx/>
              <a:buFontTx/>
              <a:buNone/>
              <a:tabLst/>
            </a:pPr>
            <a:endParaRPr lang="tr-TR" altLang="tr-TR" dirty="0">
              <a:solidFill>
                <a:srgbClr val="000000"/>
              </a:solidFill>
              <a:latin typeface="Times New Roman" panose="02020603050405020304" pitchFamily="18" charset="0"/>
              <a:cs typeface="Times New Roman" panose="02020603050405020304"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5 inci maddenin birinci fıkrası kapsamında kalanlar için başvuru, zorunluluğun başladığı tarihten itibaren bir ay içinde ilgili kurum, kuruluş veya birlik tarafından PTT’ye yapılır.</a:t>
            </a:r>
            <a:endParaRPr kumimoji="0" lang="tr-TR" altLang="tr-TR"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Başvuruya aşağıdaki bilgi ve belgeler eklenir:</a:t>
            </a:r>
            <a:endParaRPr kumimoji="0" lang="tr-TR" altLang="tr-TR"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Kamu kurum ve kuruşları ile birlikler için Devlet Teşkilatı Merkezi Kayıt Sisteminde (DETSİS) yer alan benzersiz numara ve sistem bilgileri, </a:t>
            </a:r>
            <a:r>
              <a:rPr kumimoji="0" lang="tr-TR" altLang="tr-TR"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DETSİS’e</a:t>
            </a:r>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kayıtlı olmayanlar için tabi oldukları sistem bilgileri.</a:t>
            </a:r>
            <a:endParaRPr kumimoji="0" lang="tr-TR" altLang="tr-TR"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Merkezi Sicil Kayıt Sistemine (MERSİS) kayıtlı tüzel kişiler için MERSİS numarası ve sistem bilgileri, </a:t>
            </a:r>
            <a:r>
              <a:rPr kumimoji="0" lang="tr-TR" altLang="tr-TR"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MERSİS’e</a:t>
            </a:r>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kayıtlı olmayan tüzel kişiler için tabi oldukları sistem bilgileri.</a:t>
            </a:r>
            <a:endParaRPr kumimoji="0" lang="tr-TR" altLang="tr-TR"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 Türk vatandaşı gerçek kişiler için Türkiye Cumhuriyeti kimlik numarası da dâhil olmak üzere kimlik bilgileri; yabancı gerçek kişiler için yabancı kimlik numarası da dâhil olmak üzere kimlik bilgileri.</a:t>
            </a:r>
          </a:p>
          <a:p>
            <a:pPr marL="0" marR="0" lvl="0" indent="358775" algn="just" defTabSz="914400" rtl="0" eaLnBrk="0" fontAlgn="base" latinLnBrk="0" hangingPunct="0">
              <a:lnSpc>
                <a:spcPct val="100000"/>
              </a:lnSpc>
              <a:spcBef>
                <a:spcPct val="0"/>
              </a:spcBef>
              <a:spcAft>
                <a:spcPct val="0"/>
              </a:spcAft>
              <a:buClrTx/>
              <a:buSzTx/>
              <a:buFontTx/>
              <a:buNone/>
              <a:tabLst/>
            </a:pPr>
            <a:endParaRPr lang="tr-TR" altLang="tr-TR"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67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o 7"/>
          <p:cNvGraphicFramePr>
            <a:graphicFrameLocks noGrp="1"/>
          </p:cNvGraphicFramePr>
          <p:nvPr/>
        </p:nvGraphicFramePr>
        <p:xfrm>
          <a:off x="765819" y="476672"/>
          <a:ext cx="11089232" cy="936104"/>
        </p:xfrm>
        <a:graphic>
          <a:graphicData uri="http://schemas.openxmlformats.org/drawingml/2006/table">
            <a:tbl>
              <a:tblPr/>
              <a:tblGrid>
                <a:gridCol w="3698093">
                  <a:extLst>
                    <a:ext uri="{9D8B030D-6E8A-4147-A177-3AD203B41FA5}">
                      <a16:colId xmlns:a16="http://schemas.microsoft.com/office/drawing/2014/main" val="3466804953"/>
                    </a:ext>
                  </a:extLst>
                </a:gridCol>
                <a:gridCol w="3698093">
                  <a:extLst>
                    <a:ext uri="{9D8B030D-6E8A-4147-A177-3AD203B41FA5}">
                      <a16:colId xmlns:a16="http://schemas.microsoft.com/office/drawing/2014/main" val="4276434954"/>
                    </a:ext>
                  </a:extLst>
                </a:gridCol>
                <a:gridCol w="3693046">
                  <a:extLst>
                    <a:ext uri="{9D8B030D-6E8A-4147-A177-3AD203B41FA5}">
                      <a16:colId xmlns:a16="http://schemas.microsoft.com/office/drawing/2014/main" val="1587529535"/>
                    </a:ext>
                  </a:extLst>
                </a:gridCol>
              </a:tblGrid>
              <a:tr h="634132">
                <a:tc>
                  <a:txBody>
                    <a:bodyPr/>
                    <a:lstStyle/>
                    <a:p>
                      <a:pPr>
                        <a:lnSpc>
                          <a:spcPts val="1200"/>
                        </a:lnSpc>
                        <a:spcAft>
                          <a:spcPts val="0"/>
                        </a:spcAft>
                      </a:pPr>
                      <a:r>
                        <a:rPr lang="tr-TR" sz="1800" dirty="0">
                          <a:effectLst/>
                          <a:latin typeface="Arial" panose="020B0604020202020204" pitchFamily="34" charset="0"/>
                        </a:rPr>
                        <a:t>6 Aralık 2018 PERŞEMBE</a:t>
                      </a: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ctr">
                        <a:lnSpc>
                          <a:spcPts val="1200"/>
                        </a:lnSpc>
                        <a:spcAft>
                          <a:spcPts val="0"/>
                        </a:spcAft>
                      </a:pPr>
                      <a:r>
                        <a:rPr lang="tr-TR" sz="1800" b="1" dirty="0">
                          <a:solidFill>
                            <a:srgbClr val="800080"/>
                          </a:solidFill>
                          <a:effectLst/>
                          <a:latin typeface="Palatino Linotype" panose="02040502050505030304" pitchFamily="18" charset="0"/>
                        </a:rPr>
                        <a:t>Resmî Gazete</a:t>
                      </a:r>
                    </a:p>
                    <a:p>
                      <a:pPr algn="ctr">
                        <a:lnSpc>
                          <a:spcPts val="1200"/>
                        </a:lnSpc>
                        <a:spcAft>
                          <a:spcPts val="0"/>
                        </a:spcAft>
                      </a:pPr>
                      <a:endParaRPr lang="tr-TR" sz="1800" b="1" dirty="0">
                        <a:solidFill>
                          <a:srgbClr val="800080"/>
                        </a:solidFill>
                        <a:effectLst/>
                        <a:latin typeface="Palatino Linotype" panose="02040502050505030304" pitchFamily="18" charset="0"/>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tr-TR" sz="1400" b="1" dirty="0">
                          <a:effectLst/>
                          <a:latin typeface="Times New Roman" panose="02020603050405020304" pitchFamily="18" charset="0"/>
                        </a:rPr>
                        <a:t>ELEKTRONİK TEBLİGAT YÖNETMELİĞİ</a:t>
                      </a:r>
                    </a:p>
                    <a:p>
                      <a:pPr algn="ctr">
                        <a:lnSpc>
                          <a:spcPts val="1200"/>
                        </a:lnSpc>
                        <a:spcAft>
                          <a:spcPts val="0"/>
                        </a:spcAft>
                      </a:pP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r"/>
                      <a:r>
                        <a:rPr lang="tr-TR" sz="1800" dirty="0">
                          <a:effectLst/>
                          <a:latin typeface="Arial" panose="020B0604020202020204" pitchFamily="34" charset="0"/>
                        </a:rPr>
                        <a:t>Sayı : 30617</a:t>
                      </a: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3200755965"/>
                  </a:ext>
                </a:extLst>
              </a:tr>
              <a:tr h="301972">
                <a:tc gridSpan="3">
                  <a:txBody>
                    <a:bodyPr/>
                    <a:lstStyle/>
                    <a:p>
                      <a:pPr algn="ctr"/>
                      <a:endParaRPr lang="tr-TR" sz="1800" dirty="0">
                        <a:effectLst/>
                        <a:latin typeface="Times New Roman" panose="02020603050405020304" pitchFamily="18" charset="0"/>
                      </a:endParaRPr>
                    </a:p>
                  </a:txBody>
                  <a:tcPr marL="68580" marR="68580" marT="0" marB="0" anchor="ctr">
                    <a:lnL>
                      <a:noFill/>
                    </a:lnL>
                    <a:lnR>
                      <a:noFill/>
                    </a:lnR>
                    <a:lnT w="12700" cap="flat" cmpd="sng" algn="ctr">
                      <a:solidFill>
                        <a:srgbClr val="660066"/>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69236160"/>
                  </a:ext>
                </a:extLst>
              </a:tr>
            </a:tbl>
          </a:graphicData>
        </a:graphic>
      </p:graphicFrame>
      <p:sp>
        <p:nvSpPr>
          <p:cNvPr id="2" name="Rectangle 1"/>
          <p:cNvSpPr>
            <a:spLocks noChangeArrowheads="1"/>
          </p:cNvSpPr>
          <p:nvPr/>
        </p:nvSpPr>
        <p:spPr bwMode="auto">
          <a:xfrm>
            <a:off x="333772" y="2132856"/>
            <a:ext cx="109189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Muhatabın elektronik tebligat adresine erişimi</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sz="24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11 –</a:t>
            </a:r>
            <a:r>
              <a:rPr kumimoji="0" lang="tr-TR" altLang="tr-TR"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358775" algn="just" defTabSz="914400" rtl="0" eaLnBrk="0" fontAlgn="base" latinLnBrk="0" hangingPunct="0">
              <a:lnSpc>
                <a:spcPct val="100000"/>
              </a:lnSpc>
              <a:spcBef>
                <a:spcPct val="0"/>
              </a:spcBef>
              <a:spcAft>
                <a:spcPct val="0"/>
              </a:spcAft>
              <a:buClrTx/>
              <a:buSzTx/>
              <a:buFontTx/>
              <a:buNone/>
              <a:tabLst/>
            </a:pPr>
            <a:endParaRPr lang="tr-TR" altLang="tr-TR" sz="2400" dirty="0">
              <a:solidFill>
                <a:srgbClr val="000000"/>
              </a:solidFill>
              <a:latin typeface="Times New Roman" panose="02020603050405020304" pitchFamily="18" charset="0"/>
              <a:cs typeface="Times New Roman" panose="02020603050405020304"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Muhatap elektronik tebligat adresine, güvenli elektronik imzasını kullanarak veya </a:t>
            </a:r>
            <a:r>
              <a:rPr kumimoji="0" lang="tr-TR" altLang="tr-TR" sz="24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e-Devlet kapısı üzerinden kimlik doğrulaması yaparak </a:t>
            </a:r>
            <a:r>
              <a:rPr kumimoji="0" lang="tr-TR" altLang="tr-TR"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ya da </a:t>
            </a:r>
            <a:r>
              <a:rPr kumimoji="0" lang="tr-TR" altLang="tr-TR" sz="24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PTT tarafından verilen şifre </a:t>
            </a:r>
            <a:r>
              <a:rPr kumimoji="0" lang="tr-TR" altLang="tr-TR"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ile birlikte telefonuna kısa mesajla gelen tek kullanımlık doğrulama kodunu kullanarak erişir.</a:t>
            </a:r>
            <a:endParaRPr kumimoji="0" lang="tr-TR" altLang="tr-TR"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6049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o 7"/>
          <p:cNvGraphicFramePr>
            <a:graphicFrameLocks noGrp="1"/>
          </p:cNvGraphicFramePr>
          <p:nvPr/>
        </p:nvGraphicFramePr>
        <p:xfrm>
          <a:off x="765819" y="476672"/>
          <a:ext cx="11089232" cy="936104"/>
        </p:xfrm>
        <a:graphic>
          <a:graphicData uri="http://schemas.openxmlformats.org/drawingml/2006/table">
            <a:tbl>
              <a:tblPr/>
              <a:tblGrid>
                <a:gridCol w="3698093">
                  <a:extLst>
                    <a:ext uri="{9D8B030D-6E8A-4147-A177-3AD203B41FA5}">
                      <a16:colId xmlns:a16="http://schemas.microsoft.com/office/drawing/2014/main" val="3466804953"/>
                    </a:ext>
                  </a:extLst>
                </a:gridCol>
                <a:gridCol w="3698093">
                  <a:extLst>
                    <a:ext uri="{9D8B030D-6E8A-4147-A177-3AD203B41FA5}">
                      <a16:colId xmlns:a16="http://schemas.microsoft.com/office/drawing/2014/main" val="4276434954"/>
                    </a:ext>
                  </a:extLst>
                </a:gridCol>
                <a:gridCol w="3693046">
                  <a:extLst>
                    <a:ext uri="{9D8B030D-6E8A-4147-A177-3AD203B41FA5}">
                      <a16:colId xmlns:a16="http://schemas.microsoft.com/office/drawing/2014/main" val="1587529535"/>
                    </a:ext>
                  </a:extLst>
                </a:gridCol>
              </a:tblGrid>
              <a:tr h="634132">
                <a:tc>
                  <a:txBody>
                    <a:bodyPr/>
                    <a:lstStyle/>
                    <a:p>
                      <a:pPr>
                        <a:lnSpc>
                          <a:spcPts val="1200"/>
                        </a:lnSpc>
                        <a:spcAft>
                          <a:spcPts val="0"/>
                        </a:spcAft>
                      </a:pPr>
                      <a:r>
                        <a:rPr lang="tr-TR" sz="1800" dirty="0">
                          <a:effectLst/>
                          <a:latin typeface="Arial" panose="020B0604020202020204" pitchFamily="34" charset="0"/>
                        </a:rPr>
                        <a:t>6 Aralık 2018 PERŞEMBE</a:t>
                      </a: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ctr">
                        <a:lnSpc>
                          <a:spcPts val="1200"/>
                        </a:lnSpc>
                        <a:spcAft>
                          <a:spcPts val="0"/>
                        </a:spcAft>
                      </a:pPr>
                      <a:r>
                        <a:rPr lang="tr-TR" sz="1800" b="1" dirty="0">
                          <a:solidFill>
                            <a:srgbClr val="800080"/>
                          </a:solidFill>
                          <a:effectLst/>
                          <a:latin typeface="Palatino Linotype" panose="02040502050505030304" pitchFamily="18" charset="0"/>
                        </a:rPr>
                        <a:t>Resmî Gazete</a:t>
                      </a:r>
                    </a:p>
                    <a:p>
                      <a:pPr algn="ctr">
                        <a:lnSpc>
                          <a:spcPts val="1200"/>
                        </a:lnSpc>
                        <a:spcAft>
                          <a:spcPts val="0"/>
                        </a:spcAft>
                      </a:pPr>
                      <a:endParaRPr lang="tr-TR" sz="1800" b="1" dirty="0">
                        <a:solidFill>
                          <a:srgbClr val="800080"/>
                        </a:solidFill>
                        <a:effectLst/>
                        <a:latin typeface="Palatino Linotype" panose="02040502050505030304" pitchFamily="18" charset="0"/>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tr-TR" sz="1400" b="1" dirty="0">
                          <a:effectLst/>
                          <a:latin typeface="Times New Roman" panose="02020603050405020304" pitchFamily="18" charset="0"/>
                        </a:rPr>
                        <a:t>ELEKTRONİK TEBLİGAT YÖNETMELİĞİ</a:t>
                      </a:r>
                    </a:p>
                    <a:p>
                      <a:pPr algn="ctr">
                        <a:lnSpc>
                          <a:spcPts val="1200"/>
                        </a:lnSpc>
                        <a:spcAft>
                          <a:spcPts val="0"/>
                        </a:spcAft>
                      </a:pP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r"/>
                      <a:r>
                        <a:rPr lang="tr-TR" sz="1800" dirty="0">
                          <a:effectLst/>
                          <a:latin typeface="Arial" panose="020B0604020202020204" pitchFamily="34" charset="0"/>
                        </a:rPr>
                        <a:t>Sayı : 30617</a:t>
                      </a: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3200755965"/>
                  </a:ext>
                </a:extLst>
              </a:tr>
              <a:tr h="301972">
                <a:tc gridSpan="3">
                  <a:txBody>
                    <a:bodyPr/>
                    <a:lstStyle/>
                    <a:p>
                      <a:pPr algn="ctr"/>
                      <a:endParaRPr lang="tr-TR" sz="1800" dirty="0">
                        <a:effectLst/>
                        <a:latin typeface="Times New Roman" panose="02020603050405020304" pitchFamily="18" charset="0"/>
                      </a:endParaRPr>
                    </a:p>
                  </a:txBody>
                  <a:tcPr marL="68580" marR="68580" marT="0" marB="0" anchor="ctr">
                    <a:lnL>
                      <a:noFill/>
                    </a:lnL>
                    <a:lnR>
                      <a:noFill/>
                    </a:lnR>
                    <a:lnT w="12700" cap="flat" cmpd="sng" algn="ctr">
                      <a:solidFill>
                        <a:srgbClr val="660066"/>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69236160"/>
                  </a:ext>
                </a:extLst>
              </a:tr>
            </a:tbl>
          </a:graphicData>
        </a:graphic>
      </p:graphicFrame>
      <p:sp>
        <p:nvSpPr>
          <p:cNvPr id="4" name="İçerik Yer Tutucusu 3"/>
          <p:cNvSpPr>
            <a:spLocks noGrp="1"/>
          </p:cNvSpPr>
          <p:nvPr>
            <p:ph idx="13"/>
          </p:nvPr>
        </p:nvSpPr>
        <p:spPr>
          <a:xfrm>
            <a:off x="765844" y="1628800"/>
            <a:ext cx="10287000" cy="4190999"/>
          </a:xfrm>
        </p:spPr>
        <p:txBody>
          <a:bodyPr>
            <a:normAutofit fontScale="92500" lnSpcReduction="20000"/>
          </a:bodyPr>
          <a:lstStyle/>
          <a:p>
            <a:r>
              <a:rPr lang="tr-TR" dirty="0"/>
              <a:t>1 Ocak 2019 tarihinde yürürlüğe girecek </a:t>
            </a:r>
            <a:r>
              <a:rPr lang="tr-TR" b="1" dirty="0"/>
              <a:t>yeni Yönetmeliğin</a:t>
            </a:r>
            <a:r>
              <a:rPr lang="tr-TR" dirty="0"/>
              <a:t>, yürürlükten kaldırdığı 19 Ocak 2013 tarihli </a:t>
            </a:r>
            <a:r>
              <a:rPr lang="tr-TR" b="1" dirty="0"/>
              <a:t>mülga Elektronik Tebligat Yönetmeliği’nden en önemli farkı</a:t>
            </a:r>
            <a:r>
              <a:rPr lang="tr-TR" dirty="0"/>
              <a:t>, </a:t>
            </a:r>
          </a:p>
          <a:p>
            <a:r>
              <a:rPr lang="tr-TR" dirty="0"/>
              <a:t>Mevcut uygulamada kendilerine yalnızca elektronik yolla tebligat yapılması zorunluluğu olan muhatapların tebligat çıkarmaya yetkili merciler nezdindeki işlemlerinde </a:t>
            </a:r>
            <a:r>
              <a:rPr lang="tr-TR" b="1" dirty="0">
                <a:solidFill>
                  <a:srgbClr val="FF0000"/>
                </a:solidFill>
              </a:rPr>
              <a:t>elektronik tebligata elverişli kayıtlı elektronik posta (KEP) adreslerini bildirmeleri yeterli iken</a:t>
            </a:r>
            <a:r>
              <a:rPr lang="tr-TR" dirty="0">
                <a:solidFill>
                  <a:srgbClr val="FF0000"/>
                </a:solidFill>
              </a:rPr>
              <a:t>, </a:t>
            </a:r>
          </a:p>
          <a:p>
            <a:r>
              <a:rPr lang="tr-TR" dirty="0"/>
              <a:t>1 Ocak 2019 tarihinden itibaren başlayacak olan yeni uygulamada bu tebligatların muhatapların mevcut KEP adresleri yerine elektronik tebligat işlemlerini yürütmek amacıyla PTT tarafından kurulan, işletilen ve güvenliği sağlanan </a:t>
            </a:r>
            <a:r>
              <a:rPr lang="tr-TR" b="1" dirty="0">
                <a:solidFill>
                  <a:srgbClr val="FF0000"/>
                </a:solidFill>
              </a:rPr>
              <a:t>UETS (Ulusal Elektronik Tebligat Sistemi) sistemi üzerinde oluşturulan elektronik tebligat adreslerine yapılacak olması</a:t>
            </a:r>
            <a:r>
              <a:rPr lang="tr-TR" dirty="0">
                <a:solidFill>
                  <a:srgbClr val="FF0000"/>
                </a:solidFill>
              </a:rPr>
              <a:t>.</a:t>
            </a:r>
          </a:p>
        </p:txBody>
      </p:sp>
    </p:spTree>
    <p:extLst>
      <p:ext uri="{BB962C8B-B14F-4D97-AF65-F5344CB8AC3E}">
        <p14:creationId xmlns:p14="http://schemas.microsoft.com/office/powerpoint/2010/main" val="226120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idx="13"/>
          </p:nvPr>
        </p:nvSpPr>
        <p:spPr bwMode="auto">
          <a:xfrm>
            <a:off x="549796" y="2070720"/>
            <a:ext cx="1117503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50-</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7201 sayılı Kanuna aşağıdaki geçici madde eklenmiştir.</a:t>
            </a:r>
            <a:endParaRPr kumimoji="0" lang="tr-TR" altLang="tr-TR"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“Elektronik tebligat adreslerinin verilmesi:</a:t>
            </a:r>
            <a:endParaRPr kumimoji="0" lang="tr-TR" altLang="tr-TR"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GEÇİCİ MADDE 2- Bu maddenin </a:t>
            </a:r>
            <a:r>
              <a:rPr kumimoji="0" lang="tr-TR" altLang="tr-TR" sz="20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yürürlüğe girdiği tarihten itibaren bir ay içinde </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Posta ve Telgraf Teşkilatı Anonim Şirketi, </a:t>
            </a:r>
            <a:r>
              <a:rPr kumimoji="0" lang="tr-TR" altLang="tr-TR" sz="2000"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elektronik tebligat adreslerini oluşturmak amacıyla</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ihtiyaç duyduğu tüm bilgi ve belgeleri;</a:t>
            </a:r>
            <a:endParaRPr kumimoji="0" lang="tr-TR" altLang="tr-TR"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İlgili kamu kurum veya kuruluşundan,</a:t>
            </a:r>
            <a:endParaRPr kumimoji="0" lang="tr-TR" altLang="tr-TR"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Mahallî idareler bakımından İçişleri Bakanlığından,</a:t>
            </a:r>
            <a:endParaRPr kumimoji="0" lang="tr-TR" altLang="tr-TR"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 İlgili kamu iktisadi teşebbüsünden,</a:t>
            </a:r>
            <a:endParaRPr kumimoji="0" lang="tr-TR" altLang="tr-TR"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 İlgili kamuya ait ortaklıktan,</a:t>
            </a:r>
            <a:endParaRPr kumimoji="0" lang="tr-TR" altLang="tr-TR"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a:t>
            </a:r>
            <a:r>
              <a:rPr kumimoji="0" lang="tr-TR" altLang="tr-TR"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Şirketler ve kooperatifler bakımından Gümrük ve Ticaret Bakanlığından,</a:t>
            </a:r>
            <a:endParaRPr kumimoji="0" lang="tr-TR" altLang="tr-TR" sz="2000" b="1" i="0" u="none" strike="noStrike" cap="none" normalizeH="0" baseline="0" dirty="0">
              <a:ln>
                <a:noFill/>
              </a:ln>
              <a:solidFill>
                <a:srgbClr val="FF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 İlgili kamu kurumu niteliğindeki meslek kuruluşu veya üst kuruluşundan,</a:t>
            </a:r>
            <a:endParaRPr kumimoji="0" lang="tr-TR" altLang="tr-TR"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 Türkiye Noterler Birliğinden,</a:t>
            </a:r>
            <a:endParaRPr kumimoji="0" lang="tr-TR" altLang="tr-TR"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 </a:t>
            </a:r>
            <a:r>
              <a:rPr kumimoji="0" lang="tr-TR" altLang="tr-TR"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Türkiye Barolar Birliğinden,</a:t>
            </a:r>
            <a:endParaRPr kumimoji="0" lang="tr-TR" altLang="tr-TR" sz="2000" b="1" i="0" u="none" strike="noStrike" cap="none" normalizeH="0" baseline="0" dirty="0">
              <a:ln>
                <a:noFill/>
              </a:ln>
              <a:solidFill>
                <a:srgbClr val="FF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ister.</a:t>
            </a:r>
            <a:endParaRPr kumimoji="0" lang="tr-TR" altLang="tr-TR" sz="2000" b="0" i="0" u="none" strike="noStrike" cap="none" normalizeH="0" baseline="0" dirty="0">
              <a:ln>
                <a:noFill/>
              </a:ln>
              <a:solidFill>
                <a:schemeClr val="tx1"/>
              </a:solidFill>
              <a:effectLst/>
            </a:endParaRPr>
          </a:p>
        </p:txBody>
      </p:sp>
      <p:graphicFrame>
        <p:nvGraphicFramePr>
          <p:cNvPr id="10" name="Tablo 9"/>
          <p:cNvGraphicFramePr>
            <a:graphicFrameLocks noGrp="1"/>
          </p:cNvGraphicFramePr>
          <p:nvPr>
            <p:extLst>
              <p:ext uri="{D42A27DB-BD31-4B8C-83A1-F6EECF244321}">
                <p14:modId xmlns:p14="http://schemas.microsoft.com/office/powerpoint/2010/main" val="1096111427"/>
              </p:ext>
            </p:extLst>
          </p:nvPr>
        </p:nvGraphicFramePr>
        <p:xfrm>
          <a:off x="765820" y="260648"/>
          <a:ext cx="10729192" cy="1230329"/>
        </p:xfrm>
        <a:graphic>
          <a:graphicData uri="http://schemas.openxmlformats.org/drawingml/2006/table">
            <a:tbl>
              <a:tblPr/>
              <a:tblGrid>
                <a:gridCol w="3578025">
                  <a:extLst>
                    <a:ext uri="{9D8B030D-6E8A-4147-A177-3AD203B41FA5}">
                      <a16:colId xmlns:a16="http://schemas.microsoft.com/office/drawing/2014/main" val="4222949617"/>
                    </a:ext>
                  </a:extLst>
                </a:gridCol>
                <a:gridCol w="3578025">
                  <a:extLst>
                    <a:ext uri="{9D8B030D-6E8A-4147-A177-3AD203B41FA5}">
                      <a16:colId xmlns:a16="http://schemas.microsoft.com/office/drawing/2014/main" val="130923328"/>
                    </a:ext>
                  </a:extLst>
                </a:gridCol>
                <a:gridCol w="3573142">
                  <a:extLst>
                    <a:ext uri="{9D8B030D-6E8A-4147-A177-3AD203B41FA5}">
                      <a16:colId xmlns:a16="http://schemas.microsoft.com/office/drawing/2014/main" val="2340656338"/>
                    </a:ext>
                  </a:extLst>
                </a:gridCol>
              </a:tblGrid>
              <a:tr h="268127">
                <a:tc>
                  <a:txBody>
                    <a:bodyPr/>
                    <a:lstStyle/>
                    <a:p>
                      <a:pPr>
                        <a:lnSpc>
                          <a:spcPts val="1200"/>
                        </a:lnSpc>
                        <a:spcAft>
                          <a:spcPts val="0"/>
                        </a:spcAft>
                      </a:pPr>
                      <a:r>
                        <a:rPr lang="tr-TR" sz="1800">
                          <a:effectLst/>
                          <a:latin typeface="Arial" panose="020B0604020202020204" pitchFamily="34" charset="0"/>
                        </a:rPr>
                        <a:t>15 Mart 2018 PERŞEMBE</a:t>
                      </a:r>
                      <a:endParaRPr lang="tr-TR" sz="180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ctr">
                        <a:lnSpc>
                          <a:spcPts val="1200"/>
                        </a:lnSpc>
                        <a:spcAft>
                          <a:spcPts val="0"/>
                        </a:spcAft>
                      </a:pPr>
                      <a:r>
                        <a:rPr lang="tr-TR" sz="1800" b="1" dirty="0">
                          <a:solidFill>
                            <a:srgbClr val="800080"/>
                          </a:solidFill>
                          <a:effectLst/>
                          <a:latin typeface="Palatino Linotype" panose="02040502050505030304" pitchFamily="18" charset="0"/>
                        </a:rPr>
                        <a:t>Resmî Gazete</a:t>
                      </a: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r"/>
                      <a:r>
                        <a:rPr lang="tr-TR" sz="1800">
                          <a:effectLst/>
                          <a:latin typeface="Arial" panose="020B0604020202020204" pitchFamily="34" charset="0"/>
                        </a:rPr>
                        <a:t>Sayı : 30361</a:t>
                      </a:r>
                      <a:endParaRPr lang="tr-TR" sz="180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766068707"/>
                  </a:ext>
                </a:extLst>
              </a:tr>
              <a:tr h="422662">
                <a:tc gridSpan="3">
                  <a:txBody>
                    <a:bodyPr/>
                    <a:lstStyle/>
                    <a:p>
                      <a:pPr algn="ctr"/>
                      <a:r>
                        <a:rPr lang="tr-TR" sz="1800" b="1" dirty="0">
                          <a:solidFill>
                            <a:srgbClr val="000080"/>
                          </a:solidFill>
                          <a:effectLst/>
                          <a:latin typeface="Arial" panose="020B0604020202020204" pitchFamily="34" charset="0"/>
                        </a:rPr>
                        <a:t>KANUN</a:t>
                      </a:r>
                      <a:endParaRPr lang="tr-TR" sz="1800" dirty="0">
                        <a:effectLst/>
                        <a:latin typeface="Times New Roman" panose="02020603050405020304" pitchFamily="18" charset="0"/>
                      </a:endParaRPr>
                    </a:p>
                  </a:txBody>
                  <a:tcPr marL="68580" marR="68580" marT="0" marB="0" anchor="ctr">
                    <a:lnL>
                      <a:noFill/>
                    </a:lnL>
                    <a:lnR>
                      <a:noFill/>
                    </a:lnR>
                    <a:lnT w="12700" cap="flat" cmpd="sng" algn="ctr">
                      <a:solidFill>
                        <a:srgbClr val="660066"/>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20653906"/>
                  </a:ext>
                </a:extLst>
              </a:tr>
              <a:tr h="533347">
                <a:tc gridSpan="3">
                  <a:txBody>
                    <a:bodyPr/>
                    <a:lstStyle/>
                    <a:p>
                      <a:pPr algn="ctr">
                        <a:lnSpc>
                          <a:spcPts val="1200"/>
                        </a:lnSpc>
                        <a:spcAft>
                          <a:spcPts val="0"/>
                        </a:spcAft>
                      </a:pPr>
                      <a:r>
                        <a:rPr lang="tr-TR" sz="1800" b="1" dirty="0">
                          <a:effectLst/>
                          <a:latin typeface="Times New Roman" panose="02020603050405020304" pitchFamily="18" charset="0"/>
                        </a:rPr>
                        <a:t>İCRA VE İFLÂS KANUNU VE BAZI KANUNLARDA DEĞİŞİKLİK YAPILMASI HAKKINDA KANUN</a:t>
                      </a:r>
                      <a:endParaRPr lang="tr-TR" sz="1800" dirty="0">
                        <a:effectLst/>
                        <a:latin typeface="Times New Roman" panose="02020603050405020304" pitchFamily="18" charset="0"/>
                      </a:endParaRPr>
                    </a:p>
                    <a:p>
                      <a:pPr algn="just">
                        <a:lnSpc>
                          <a:spcPts val="1200"/>
                        </a:lnSpc>
                        <a:spcBef>
                          <a:spcPts val="600"/>
                        </a:spcBef>
                        <a:spcAft>
                          <a:spcPts val="600"/>
                        </a:spcAft>
                      </a:pPr>
                      <a:r>
                        <a:rPr lang="tr-TR" sz="1800" b="1" u="sng" dirty="0">
                          <a:effectLst/>
                          <a:latin typeface="Times New Roman" panose="02020603050405020304" pitchFamily="18" charset="0"/>
                        </a:rPr>
                        <a:t>Kanun No. 7101</a:t>
                      </a:r>
                      <a:r>
                        <a:rPr lang="tr-TR" sz="1800" b="1" dirty="0">
                          <a:effectLst/>
                          <a:latin typeface="Times New Roman" panose="02020603050405020304" pitchFamily="18" charset="0"/>
                        </a:rPr>
                        <a:t>                                                                                                           </a:t>
                      </a:r>
                      <a:r>
                        <a:rPr lang="tr-TR" sz="1800" b="1" u="sng" dirty="0">
                          <a:effectLst/>
                          <a:latin typeface="Times New Roman" panose="02020603050405020304" pitchFamily="18" charset="0"/>
                        </a:rPr>
                        <a:t>Kabul Tarihi: 28/2/2018</a:t>
                      </a:r>
                      <a:endParaRPr lang="tr-TR" sz="1800" dirty="0">
                        <a:effectLst/>
                        <a:latin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0025970"/>
                  </a:ext>
                </a:extLst>
              </a:tr>
            </a:tbl>
          </a:graphicData>
        </a:graphic>
      </p:graphicFrame>
    </p:spTree>
    <p:extLst>
      <p:ext uri="{BB962C8B-B14F-4D97-AF65-F5344CB8AC3E}">
        <p14:creationId xmlns:p14="http://schemas.microsoft.com/office/powerpoint/2010/main" val="361440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idx="13"/>
          </p:nvPr>
        </p:nvSpPr>
        <p:spPr bwMode="auto">
          <a:xfrm>
            <a:off x="549796" y="1793724"/>
            <a:ext cx="11175033"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50-</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7201 sayılı Kanuna aşağıdaki geçici madde eklenmiştir.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“Elektronik tebligat adreslerinin verilmesi:</a:t>
            </a:r>
            <a:endParaRPr kumimoji="0" lang="tr-TR" altLang="tr-TR"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GEÇİCİ MADDE 2-</a:t>
            </a:r>
          </a:p>
          <a:p>
            <a:pPr marL="0" lvl="0" indent="0" algn="just" eaLnBrk="0" fontAlgn="base" hangingPunct="0">
              <a:lnSpc>
                <a:spcPct val="100000"/>
              </a:lnSpc>
              <a:spcBef>
                <a:spcPct val="0"/>
              </a:spcBef>
              <a:spcAft>
                <a:spcPct val="0"/>
              </a:spcAft>
              <a:buClrTx/>
              <a:buSzTx/>
              <a:buNone/>
            </a:pPr>
            <a:endParaRPr lang="tr-TR" altLang="tr-TR" sz="2000" dirty="0">
              <a:solidFill>
                <a:srgbClr val="000000"/>
              </a:solidFill>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ClrTx/>
              <a:buSzTx/>
              <a:buNone/>
            </a:pPr>
            <a:r>
              <a:rPr lang="tr-TR" altLang="tr-TR" sz="2000" dirty="0">
                <a:solidFill>
                  <a:srgbClr val="000000"/>
                </a:solidFill>
                <a:latin typeface="Times New Roman" panose="02020603050405020304" pitchFamily="18" charset="0"/>
                <a:cs typeface="Times New Roman" panose="02020603050405020304" pitchFamily="18" charset="0"/>
              </a:rPr>
              <a:t>İlgili kurum, kuruluş veya birlik, talep edilen bilgileri bir ay içinde Posta ve Telgraf Teşkilatı Anonim Şirketine bildirmek zorundadır. Posta ve Telgraf Teşkilatı Anonim Şirketi, elektronik tebligat adreslerini</a:t>
            </a:r>
            <a:r>
              <a:rPr lang="tr-TR" altLang="tr-TR" sz="2000" b="1" dirty="0">
                <a:solidFill>
                  <a:srgbClr val="000000"/>
                </a:solidFill>
                <a:latin typeface="Times New Roman" panose="02020603050405020304" pitchFamily="18" charset="0"/>
                <a:cs typeface="Times New Roman" panose="02020603050405020304" pitchFamily="18" charset="0"/>
              </a:rPr>
              <a:t>, bu bilgileri esas almak suretiyle </a:t>
            </a:r>
            <a:r>
              <a:rPr lang="tr-TR" altLang="tr-TR" sz="2000" b="1" dirty="0">
                <a:solidFill>
                  <a:srgbClr val="FF0000"/>
                </a:solidFill>
                <a:latin typeface="Times New Roman" panose="02020603050405020304" pitchFamily="18" charset="0"/>
                <a:cs typeface="Times New Roman" panose="02020603050405020304" pitchFamily="18" charset="0"/>
              </a:rPr>
              <a:t>üç ay </a:t>
            </a:r>
            <a:r>
              <a:rPr lang="tr-TR" altLang="tr-TR" sz="2000" b="1" dirty="0">
                <a:solidFill>
                  <a:srgbClr val="000000"/>
                </a:solidFill>
                <a:latin typeface="Times New Roman" panose="02020603050405020304" pitchFamily="18" charset="0"/>
                <a:cs typeface="Times New Roman" panose="02020603050405020304" pitchFamily="18" charset="0"/>
              </a:rPr>
              <a:t>içinde oluşturur.</a:t>
            </a:r>
          </a:p>
          <a:p>
            <a:pPr marL="0" lvl="0" indent="0" algn="just" eaLnBrk="0" fontAlgn="base" hangingPunct="0">
              <a:lnSpc>
                <a:spcPct val="100000"/>
              </a:lnSpc>
              <a:spcBef>
                <a:spcPct val="0"/>
              </a:spcBef>
              <a:spcAft>
                <a:spcPct val="0"/>
              </a:spcAft>
              <a:buClrTx/>
              <a:buSzTx/>
              <a:buNone/>
            </a:pPr>
            <a:endParaRPr lang="tr-TR" altLang="tr-TR" sz="800" dirty="0"/>
          </a:p>
          <a:p>
            <a:pPr marL="0" lvl="0" indent="0" algn="just" eaLnBrk="0" fontAlgn="base" hangingPunct="0">
              <a:lnSpc>
                <a:spcPct val="100000"/>
              </a:lnSpc>
              <a:spcBef>
                <a:spcPct val="0"/>
              </a:spcBef>
              <a:spcAft>
                <a:spcPct val="0"/>
              </a:spcAft>
              <a:buClrTx/>
              <a:buSzTx/>
              <a:buNone/>
            </a:pPr>
            <a:endParaRPr lang="tr-TR" altLang="tr-TR" sz="800" dirty="0"/>
          </a:p>
          <a:p>
            <a:pPr marL="0" lvl="0" indent="0" algn="just" eaLnBrk="0" fontAlgn="base" hangingPunct="0">
              <a:lnSpc>
                <a:spcPct val="100000"/>
              </a:lnSpc>
              <a:spcBef>
                <a:spcPct val="0"/>
              </a:spcBef>
              <a:spcAft>
                <a:spcPct val="0"/>
              </a:spcAft>
              <a:buClrTx/>
              <a:buSzTx/>
              <a:buNone/>
            </a:pPr>
            <a:r>
              <a:rPr lang="tr-TR" altLang="tr-TR" sz="2000" dirty="0">
                <a:solidFill>
                  <a:srgbClr val="000000"/>
                </a:solidFill>
                <a:latin typeface="Times New Roman" panose="02020603050405020304" pitchFamily="18" charset="0"/>
                <a:cs typeface="Times New Roman" panose="02020603050405020304" pitchFamily="18" charset="0"/>
              </a:rPr>
              <a:t>Posta ve Telgraf Teşkilatı Anonim Şirketi oluşturulan elektronik tebligat adreslerini, </a:t>
            </a:r>
            <a:r>
              <a:rPr lang="tr-TR" altLang="tr-TR" sz="2000" b="1" u="sng" dirty="0">
                <a:solidFill>
                  <a:srgbClr val="FF0000"/>
                </a:solidFill>
                <a:latin typeface="Times New Roman" panose="02020603050405020304" pitchFamily="18" charset="0"/>
                <a:cs typeface="Times New Roman" panose="02020603050405020304" pitchFamily="18" charset="0"/>
              </a:rPr>
              <a:t>adres sahiplerine teslim edilmek üzere, </a:t>
            </a:r>
            <a:r>
              <a:rPr lang="tr-TR" altLang="tr-TR" sz="2000" dirty="0">
                <a:solidFill>
                  <a:srgbClr val="000000"/>
                </a:solidFill>
                <a:latin typeface="Times New Roman" panose="02020603050405020304" pitchFamily="18" charset="0"/>
                <a:cs typeface="Times New Roman" panose="02020603050405020304" pitchFamily="18" charset="0"/>
              </a:rPr>
              <a:t>ilgili kurum, kuruluş veya birliğe gönderir ve teslim işlemi gerçekleştikten sonra bu adresleri, 1 inci madde uyarınca tebligat çıkarmaya yetkili makam ve mercilerin kullanımına sunar.</a:t>
            </a:r>
            <a:endParaRPr lang="tr-TR" altLang="tr-TR" sz="48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tr-TR" altLang="tr-TR" sz="20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a:ln>
                <a:noFill/>
              </a:ln>
              <a:solidFill>
                <a:schemeClr val="tx1"/>
              </a:solidFill>
              <a:effectLst/>
            </a:endParaRPr>
          </a:p>
        </p:txBody>
      </p:sp>
      <p:graphicFrame>
        <p:nvGraphicFramePr>
          <p:cNvPr id="10" name="Tablo 9"/>
          <p:cNvGraphicFramePr>
            <a:graphicFrameLocks noGrp="1"/>
          </p:cNvGraphicFramePr>
          <p:nvPr/>
        </p:nvGraphicFramePr>
        <p:xfrm>
          <a:off x="765820" y="260648"/>
          <a:ext cx="10729192" cy="1230329"/>
        </p:xfrm>
        <a:graphic>
          <a:graphicData uri="http://schemas.openxmlformats.org/drawingml/2006/table">
            <a:tbl>
              <a:tblPr/>
              <a:tblGrid>
                <a:gridCol w="3578025">
                  <a:extLst>
                    <a:ext uri="{9D8B030D-6E8A-4147-A177-3AD203B41FA5}">
                      <a16:colId xmlns:a16="http://schemas.microsoft.com/office/drawing/2014/main" val="4222949617"/>
                    </a:ext>
                  </a:extLst>
                </a:gridCol>
                <a:gridCol w="3578025">
                  <a:extLst>
                    <a:ext uri="{9D8B030D-6E8A-4147-A177-3AD203B41FA5}">
                      <a16:colId xmlns:a16="http://schemas.microsoft.com/office/drawing/2014/main" val="130923328"/>
                    </a:ext>
                  </a:extLst>
                </a:gridCol>
                <a:gridCol w="3573142">
                  <a:extLst>
                    <a:ext uri="{9D8B030D-6E8A-4147-A177-3AD203B41FA5}">
                      <a16:colId xmlns:a16="http://schemas.microsoft.com/office/drawing/2014/main" val="2340656338"/>
                    </a:ext>
                  </a:extLst>
                </a:gridCol>
              </a:tblGrid>
              <a:tr h="268127">
                <a:tc>
                  <a:txBody>
                    <a:bodyPr/>
                    <a:lstStyle/>
                    <a:p>
                      <a:pPr>
                        <a:lnSpc>
                          <a:spcPts val="1200"/>
                        </a:lnSpc>
                        <a:spcAft>
                          <a:spcPts val="0"/>
                        </a:spcAft>
                      </a:pPr>
                      <a:r>
                        <a:rPr lang="tr-TR" sz="1800">
                          <a:effectLst/>
                          <a:latin typeface="Arial" panose="020B0604020202020204" pitchFamily="34" charset="0"/>
                        </a:rPr>
                        <a:t>15 Mart 2018 PERŞEMBE</a:t>
                      </a:r>
                      <a:endParaRPr lang="tr-TR" sz="180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ctr">
                        <a:lnSpc>
                          <a:spcPts val="1200"/>
                        </a:lnSpc>
                        <a:spcAft>
                          <a:spcPts val="0"/>
                        </a:spcAft>
                      </a:pPr>
                      <a:r>
                        <a:rPr lang="tr-TR" sz="1800" b="1" dirty="0">
                          <a:solidFill>
                            <a:srgbClr val="800080"/>
                          </a:solidFill>
                          <a:effectLst/>
                          <a:latin typeface="Palatino Linotype" panose="02040502050505030304" pitchFamily="18" charset="0"/>
                        </a:rPr>
                        <a:t>Resmî Gazete</a:t>
                      </a: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r"/>
                      <a:r>
                        <a:rPr lang="tr-TR" sz="1800">
                          <a:effectLst/>
                          <a:latin typeface="Arial" panose="020B0604020202020204" pitchFamily="34" charset="0"/>
                        </a:rPr>
                        <a:t>Sayı : 30361</a:t>
                      </a:r>
                      <a:endParaRPr lang="tr-TR" sz="180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766068707"/>
                  </a:ext>
                </a:extLst>
              </a:tr>
              <a:tr h="422662">
                <a:tc gridSpan="3">
                  <a:txBody>
                    <a:bodyPr/>
                    <a:lstStyle/>
                    <a:p>
                      <a:pPr algn="ctr"/>
                      <a:r>
                        <a:rPr lang="tr-TR" sz="1800" b="1" dirty="0">
                          <a:solidFill>
                            <a:srgbClr val="000080"/>
                          </a:solidFill>
                          <a:effectLst/>
                          <a:latin typeface="Arial" panose="020B0604020202020204" pitchFamily="34" charset="0"/>
                        </a:rPr>
                        <a:t>KANUN</a:t>
                      </a:r>
                      <a:endParaRPr lang="tr-TR" sz="1800" dirty="0">
                        <a:effectLst/>
                        <a:latin typeface="Times New Roman" panose="02020603050405020304" pitchFamily="18" charset="0"/>
                      </a:endParaRPr>
                    </a:p>
                  </a:txBody>
                  <a:tcPr marL="68580" marR="68580" marT="0" marB="0" anchor="ctr">
                    <a:lnL>
                      <a:noFill/>
                    </a:lnL>
                    <a:lnR>
                      <a:noFill/>
                    </a:lnR>
                    <a:lnT w="12700" cap="flat" cmpd="sng" algn="ctr">
                      <a:solidFill>
                        <a:srgbClr val="660066"/>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20653906"/>
                  </a:ext>
                </a:extLst>
              </a:tr>
              <a:tr h="533347">
                <a:tc gridSpan="3">
                  <a:txBody>
                    <a:bodyPr/>
                    <a:lstStyle/>
                    <a:p>
                      <a:pPr algn="ctr">
                        <a:lnSpc>
                          <a:spcPts val="1200"/>
                        </a:lnSpc>
                        <a:spcAft>
                          <a:spcPts val="0"/>
                        </a:spcAft>
                      </a:pPr>
                      <a:r>
                        <a:rPr lang="tr-TR" sz="1800" b="1" dirty="0">
                          <a:effectLst/>
                          <a:latin typeface="Times New Roman" panose="02020603050405020304" pitchFamily="18" charset="0"/>
                        </a:rPr>
                        <a:t>İCRA VE İFLÂS KANUNU VE BAZI KANUNLARDA DEĞİŞİKLİK YAPILMASI HAKKINDA KANUN</a:t>
                      </a:r>
                      <a:endParaRPr lang="tr-TR" sz="1800" dirty="0">
                        <a:effectLst/>
                        <a:latin typeface="Times New Roman" panose="02020603050405020304" pitchFamily="18" charset="0"/>
                      </a:endParaRPr>
                    </a:p>
                    <a:p>
                      <a:pPr algn="just">
                        <a:lnSpc>
                          <a:spcPts val="1200"/>
                        </a:lnSpc>
                        <a:spcBef>
                          <a:spcPts val="600"/>
                        </a:spcBef>
                        <a:spcAft>
                          <a:spcPts val="600"/>
                        </a:spcAft>
                      </a:pPr>
                      <a:r>
                        <a:rPr lang="tr-TR" sz="1800" b="1" u="sng" dirty="0">
                          <a:effectLst/>
                          <a:latin typeface="Times New Roman" panose="02020603050405020304" pitchFamily="18" charset="0"/>
                        </a:rPr>
                        <a:t>Kanun No. 7101</a:t>
                      </a:r>
                      <a:r>
                        <a:rPr lang="tr-TR" sz="1800" b="1" dirty="0">
                          <a:effectLst/>
                          <a:latin typeface="Times New Roman" panose="02020603050405020304" pitchFamily="18" charset="0"/>
                        </a:rPr>
                        <a:t>                                                                                                           </a:t>
                      </a:r>
                      <a:r>
                        <a:rPr lang="tr-TR" sz="1800" b="1" u="sng" dirty="0">
                          <a:effectLst/>
                          <a:latin typeface="Times New Roman" panose="02020603050405020304" pitchFamily="18" charset="0"/>
                        </a:rPr>
                        <a:t>Kabul Tarihi: 28/2/2018</a:t>
                      </a:r>
                      <a:endParaRPr lang="tr-TR" sz="1800" dirty="0">
                        <a:effectLst/>
                        <a:latin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0025970"/>
                  </a:ext>
                </a:extLst>
              </a:tr>
            </a:tbl>
          </a:graphicData>
        </a:graphic>
      </p:graphicFrame>
    </p:spTree>
    <p:extLst>
      <p:ext uri="{BB962C8B-B14F-4D97-AF65-F5344CB8AC3E}">
        <p14:creationId xmlns:p14="http://schemas.microsoft.com/office/powerpoint/2010/main" val="378552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idx="13"/>
          </p:nvPr>
        </p:nvSpPr>
        <p:spPr bwMode="auto">
          <a:xfrm>
            <a:off x="549796" y="2039946"/>
            <a:ext cx="11175033"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ClrTx/>
              <a:buSzTx/>
              <a:buNone/>
            </a:pPr>
            <a:r>
              <a:rPr lang="tr-TR" dirty="0"/>
              <a:t>İstanbul Barosu, Yönetmeliğe ilişkin yaptığı açıklamada, </a:t>
            </a:r>
          </a:p>
          <a:p>
            <a:pPr marL="0" lvl="0" indent="0" algn="just" eaLnBrk="0" fontAlgn="base" hangingPunct="0">
              <a:lnSpc>
                <a:spcPct val="100000"/>
              </a:lnSpc>
              <a:spcBef>
                <a:spcPct val="0"/>
              </a:spcBef>
              <a:spcAft>
                <a:spcPct val="0"/>
              </a:spcAft>
              <a:buClrTx/>
              <a:buSzTx/>
              <a:buNone/>
            </a:pPr>
            <a:endParaRPr lang="tr-TR" dirty="0"/>
          </a:p>
          <a:p>
            <a:pPr marL="0" lvl="0" indent="0" algn="just" eaLnBrk="0" fontAlgn="base" hangingPunct="0">
              <a:lnSpc>
                <a:spcPct val="100000"/>
              </a:lnSpc>
              <a:spcBef>
                <a:spcPct val="0"/>
              </a:spcBef>
              <a:spcAft>
                <a:spcPct val="0"/>
              </a:spcAft>
              <a:buClrTx/>
              <a:buSzTx/>
              <a:buNone/>
            </a:pPr>
            <a:r>
              <a:rPr lang="tr-TR" dirty="0"/>
              <a:t>Yönetmeliğe göre, elektronik tebligat zorunluluğunun başladığı </a:t>
            </a:r>
            <a:r>
              <a:rPr lang="tr-TR" b="1" dirty="0"/>
              <a:t>01.01.2019</a:t>
            </a:r>
            <a:r>
              <a:rPr lang="tr-TR" dirty="0"/>
              <a:t> tarihinden itibaren </a:t>
            </a:r>
            <a:r>
              <a:rPr lang="tr-TR" b="1" u="sng" dirty="0"/>
              <a:t>bir ay içinde Türkiye Barolar Birliği’nin</a:t>
            </a:r>
            <a:r>
              <a:rPr lang="tr-TR" dirty="0"/>
              <a:t>, levhaya kayıtlı avukatlar adına, </a:t>
            </a:r>
            <a:r>
              <a:rPr lang="tr-TR" b="1" dirty="0"/>
              <a:t>her avukatın kimlik numarasına göre elektronik tebligat adresi oluşturulmak üzere PTT’ye başvuracağını; </a:t>
            </a:r>
            <a:r>
              <a:rPr lang="tr-TR" dirty="0"/>
              <a:t>avukatlar adına oluşturulan elektronik posta adresinin avukatlara tesliminin ise, </a:t>
            </a:r>
            <a:r>
              <a:rPr lang="tr-TR" b="1" u="sng" dirty="0">
                <a:solidFill>
                  <a:srgbClr val="FF0000"/>
                </a:solidFill>
              </a:rPr>
              <a:t>daha sonra Türkiye Barolar Birliğince duyurulacak yolla sağlanacağını duyurdu.</a:t>
            </a:r>
            <a:endParaRPr kumimoji="0" lang="tr-TR" altLang="tr-TR" sz="20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tr-TR" altLang="tr-TR" sz="20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a:ln>
                <a:noFill/>
              </a:ln>
              <a:solidFill>
                <a:schemeClr val="tx1"/>
              </a:solidFill>
              <a:effectLst/>
            </a:endParaRPr>
          </a:p>
        </p:txBody>
      </p:sp>
      <p:graphicFrame>
        <p:nvGraphicFramePr>
          <p:cNvPr id="10" name="Tablo 9"/>
          <p:cNvGraphicFramePr>
            <a:graphicFrameLocks noGrp="1"/>
          </p:cNvGraphicFramePr>
          <p:nvPr/>
        </p:nvGraphicFramePr>
        <p:xfrm>
          <a:off x="765820" y="260648"/>
          <a:ext cx="10729192" cy="1230329"/>
        </p:xfrm>
        <a:graphic>
          <a:graphicData uri="http://schemas.openxmlformats.org/drawingml/2006/table">
            <a:tbl>
              <a:tblPr/>
              <a:tblGrid>
                <a:gridCol w="3578025">
                  <a:extLst>
                    <a:ext uri="{9D8B030D-6E8A-4147-A177-3AD203B41FA5}">
                      <a16:colId xmlns:a16="http://schemas.microsoft.com/office/drawing/2014/main" val="4222949617"/>
                    </a:ext>
                  </a:extLst>
                </a:gridCol>
                <a:gridCol w="3578025">
                  <a:extLst>
                    <a:ext uri="{9D8B030D-6E8A-4147-A177-3AD203B41FA5}">
                      <a16:colId xmlns:a16="http://schemas.microsoft.com/office/drawing/2014/main" val="130923328"/>
                    </a:ext>
                  </a:extLst>
                </a:gridCol>
                <a:gridCol w="3573142">
                  <a:extLst>
                    <a:ext uri="{9D8B030D-6E8A-4147-A177-3AD203B41FA5}">
                      <a16:colId xmlns:a16="http://schemas.microsoft.com/office/drawing/2014/main" val="2340656338"/>
                    </a:ext>
                  </a:extLst>
                </a:gridCol>
              </a:tblGrid>
              <a:tr h="268127">
                <a:tc>
                  <a:txBody>
                    <a:bodyPr/>
                    <a:lstStyle/>
                    <a:p>
                      <a:pPr>
                        <a:lnSpc>
                          <a:spcPts val="1200"/>
                        </a:lnSpc>
                        <a:spcAft>
                          <a:spcPts val="0"/>
                        </a:spcAft>
                      </a:pPr>
                      <a:r>
                        <a:rPr lang="tr-TR" sz="1800">
                          <a:effectLst/>
                          <a:latin typeface="Arial" panose="020B0604020202020204" pitchFamily="34" charset="0"/>
                        </a:rPr>
                        <a:t>15 Mart 2018 PERŞEMBE</a:t>
                      </a:r>
                      <a:endParaRPr lang="tr-TR" sz="180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ctr">
                        <a:lnSpc>
                          <a:spcPts val="1200"/>
                        </a:lnSpc>
                        <a:spcAft>
                          <a:spcPts val="0"/>
                        </a:spcAft>
                      </a:pPr>
                      <a:r>
                        <a:rPr lang="tr-TR" sz="1800" b="1" dirty="0">
                          <a:solidFill>
                            <a:srgbClr val="800080"/>
                          </a:solidFill>
                          <a:effectLst/>
                          <a:latin typeface="Palatino Linotype" panose="02040502050505030304" pitchFamily="18" charset="0"/>
                        </a:rPr>
                        <a:t>Resmî Gazete</a:t>
                      </a:r>
                      <a:endParaRPr lang="tr-TR" sz="18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r"/>
                      <a:r>
                        <a:rPr lang="tr-TR" sz="1800">
                          <a:effectLst/>
                          <a:latin typeface="Arial" panose="020B0604020202020204" pitchFamily="34" charset="0"/>
                        </a:rPr>
                        <a:t>Sayı : 30361</a:t>
                      </a:r>
                      <a:endParaRPr lang="tr-TR" sz="180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766068707"/>
                  </a:ext>
                </a:extLst>
              </a:tr>
              <a:tr h="422662">
                <a:tc gridSpan="3">
                  <a:txBody>
                    <a:bodyPr/>
                    <a:lstStyle/>
                    <a:p>
                      <a:pPr algn="ctr"/>
                      <a:r>
                        <a:rPr lang="tr-TR" sz="1800" b="1" dirty="0">
                          <a:solidFill>
                            <a:srgbClr val="000080"/>
                          </a:solidFill>
                          <a:effectLst/>
                          <a:latin typeface="Arial" panose="020B0604020202020204" pitchFamily="34" charset="0"/>
                        </a:rPr>
                        <a:t>KANUN</a:t>
                      </a:r>
                      <a:endParaRPr lang="tr-TR" sz="1800" dirty="0">
                        <a:effectLst/>
                        <a:latin typeface="Times New Roman" panose="02020603050405020304" pitchFamily="18" charset="0"/>
                      </a:endParaRPr>
                    </a:p>
                  </a:txBody>
                  <a:tcPr marL="68580" marR="68580" marT="0" marB="0" anchor="ctr">
                    <a:lnL>
                      <a:noFill/>
                    </a:lnL>
                    <a:lnR>
                      <a:noFill/>
                    </a:lnR>
                    <a:lnT w="12700" cap="flat" cmpd="sng" algn="ctr">
                      <a:solidFill>
                        <a:srgbClr val="660066"/>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20653906"/>
                  </a:ext>
                </a:extLst>
              </a:tr>
              <a:tr h="533347">
                <a:tc gridSpan="3">
                  <a:txBody>
                    <a:bodyPr/>
                    <a:lstStyle/>
                    <a:p>
                      <a:pPr algn="ctr">
                        <a:lnSpc>
                          <a:spcPts val="1200"/>
                        </a:lnSpc>
                        <a:spcAft>
                          <a:spcPts val="0"/>
                        </a:spcAft>
                      </a:pPr>
                      <a:r>
                        <a:rPr lang="tr-TR" sz="1800" b="1" dirty="0">
                          <a:effectLst/>
                          <a:latin typeface="Times New Roman" panose="02020603050405020304" pitchFamily="18" charset="0"/>
                        </a:rPr>
                        <a:t>İCRA VE İFLÂS KANUNU VE BAZI KANUNLARDA DEĞİŞİKLİK YAPILMASI HAKKINDA KANUN</a:t>
                      </a:r>
                      <a:endParaRPr lang="tr-TR" sz="1800" dirty="0">
                        <a:effectLst/>
                        <a:latin typeface="Times New Roman" panose="02020603050405020304" pitchFamily="18" charset="0"/>
                      </a:endParaRPr>
                    </a:p>
                    <a:p>
                      <a:pPr algn="just">
                        <a:lnSpc>
                          <a:spcPts val="1200"/>
                        </a:lnSpc>
                        <a:spcBef>
                          <a:spcPts val="600"/>
                        </a:spcBef>
                        <a:spcAft>
                          <a:spcPts val="600"/>
                        </a:spcAft>
                      </a:pPr>
                      <a:r>
                        <a:rPr lang="tr-TR" sz="1800" b="1" u="sng" dirty="0">
                          <a:effectLst/>
                          <a:latin typeface="Times New Roman" panose="02020603050405020304" pitchFamily="18" charset="0"/>
                        </a:rPr>
                        <a:t>Kanun No. 7101</a:t>
                      </a:r>
                      <a:r>
                        <a:rPr lang="tr-TR" sz="1800" b="1" dirty="0">
                          <a:effectLst/>
                          <a:latin typeface="Times New Roman" panose="02020603050405020304" pitchFamily="18" charset="0"/>
                        </a:rPr>
                        <a:t>                                                                                                           </a:t>
                      </a:r>
                      <a:r>
                        <a:rPr lang="tr-TR" sz="1800" b="1" u="sng" dirty="0">
                          <a:effectLst/>
                          <a:latin typeface="Times New Roman" panose="02020603050405020304" pitchFamily="18" charset="0"/>
                        </a:rPr>
                        <a:t>Kabul Tarihi: 28/2/2018</a:t>
                      </a:r>
                      <a:endParaRPr lang="tr-TR" sz="1800" dirty="0">
                        <a:effectLst/>
                        <a:latin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0025970"/>
                  </a:ext>
                </a:extLst>
              </a:tr>
            </a:tbl>
          </a:graphicData>
        </a:graphic>
      </p:graphicFrame>
    </p:spTree>
    <p:extLst>
      <p:ext uri="{BB962C8B-B14F-4D97-AF65-F5344CB8AC3E}">
        <p14:creationId xmlns:p14="http://schemas.microsoft.com/office/powerpoint/2010/main" val="9743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3812" y="476672"/>
            <a:ext cx="10971372" cy="1066800"/>
          </a:xfrm>
        </p:spPr>
        <p:txBody>
          <a:bodyPr/>
          <a:lstStyle/>
          <a:p>
            <a:pPr algn="ctr"/>
            <a:r>
              <a:rPr lang="tr-TR" b="1" dirty="0">
                <a:solidFill>
                  <a:srgbClr val="FF0000"/>
                </a:solidFill>
              </a:rPr>
              <a:t>MEVCUT KEP ADRESLERİ NE OLACAK?</a:t>
            </a:r>
            <a:endParaRPr lang="tr-TR" dirty="0">
              <a:solidFill>
                <a:srgbClr val="FF0000"/>
              </a:solidFill>
            </a:endParaRPr>
          </a:p>
        </p:txBody>
      </p:sp>
      <p:sp>
        <p:nvSpPr>
          <p:cNvPr id="4" name="İçerik Yer Tutucusu 3"/>
          <p:cNvSpPr>
            <a:spLocks noGrp="1"/>
          </p:cNvSpPr>
          <p:nvPr>
            <p:ph idx="13"/>
          </p:nvPr>
        </p:nvSpPr>
        <p:spPr>
          <a:xfrm>
            <a:off x="621804" y="1844824"/>
            <a:ext cx="11043380" cy="4608512"/>
          </a:xfrm>
        </p:spPr>
        <p:txBody>
          <a:bodyPr>
            <a:normAutofit/>
          </a:bodyPr>
          <a:lstStyle/>
          <a:p>
            <a:pPr algn="just" fontAlgn="base"/>
            <a:r>
              <a:rPr lang="tr-TR" dirty="0"/>
              <a:t>Tebligat Kanunu’nda sayılan tebligat çıkarmaya yetkili mercilerin yapacağı elektronik tebligatlar için bu yazının konusunu oluşturan ve PTT’nin UETS sistemi üzerinde oluşturulan elektronik tebligat adresleri,</a:t>
            </a:r>
          </a:p>
          <a:p>
            <a:pPr algn="just" fontAlgn="base"/>
            <a:r>
              <a:rPr lang="tr-TR" dirty="0"/>
              <a:t>Yukarıdaki işlev için bugüne kadar kullanılmakta olan kayıtlı elektronik posta (KEP) adreslerinin yasal kullanım alanının ise PTT’nin sistemi işlerlik kazandıktan sonra 6102 sayılı Türk Ticaret Kanunu’nun 18 inci maddesinin 3 numaralı fıkrasında ve 1525 inci maddesinde hüküm olunan </a:t>
            </a:r>
            <a:r>
              <a:rPr lang="tr-TR" b="1" dirty="0">
                <a:solidFill>
                  <a:srgbClr val="FF0000"/>
                </a:solidFill>
              </a:rPr>
              <a:t>tacirler arasında,</a:t>
            </a:r>
            <a:r>
              <a:rPr lang="tr-TR" dirty="0"/>
              <a:t> diğer tarafı temerrüde düşürmeye, </a:t>
            </a:r>
            <a:r>
              <a:rPr lang="tr-TR" b="1" u="sng" dirty="0">
                <a:solidFill>
                  <a:srgbClr val="FF0000"/>
                </a:solidFill>
              </a:rPr>
              <a:t>sözleşmeyi feshe, sözleşmeden dönmeye ilişkin ihbarlar veya ihtarlarla sınırlı kalacağı anlaşılıyor.</a:t>
            </a:r>
          </a:p>
          <a:p>
            <a:endParaRPr lang="tr-TR" dirty="0"/>
          </a:p>
        </p:txBody>
      </p:sp>
    </p:spTree>
    <p:extLst>
      <p:ext uri="{BB962C8B-B14F-4D97-AF65-F5344CB8AC3E}">
        <p14:creationId xmlns:p14="http://schemas.microsoft.com/office/powerpoint/2010/main" val="11398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5740" y="0"/>
            <a:ext cx="12143085" cy="6857999"/>
          </a:xfrm>
          <a:prstGeom prst="rect">
            <a:avLst/>
          </a:prstGeom>
        </p:spPr>
      </p:pic>
    </p:spTree>
    <p:extLst>
      <p:ext uri="{BB962C8B-B14F-4D97-AF65-F5344CB8AC3E}">
        <p14:creationId xmlns:p14="http://schemas.microsoft.com/office/powerpoint/2010/main" val="176171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3"/>
          </p:nvPr>
        </p:nvSpPr>
        <p:spPr>
          <a:xfrm>
            <a:off x="621804" y="1052736"/>
            <a:ext cx="11043380" cy="5400600"/>
          </a:xfrm>
        </p:spPr>
        <p:txBody>
          <a:bodyPr>
            <a:normAutofit/>
          </a:bodyPr>
          <a:lstStyle/>
          <a:p>
            <a:pPr marL="0" indent="0" algn="ctr" fontAlgn="base">
              <a:buNone/>
            </a:pPr>
            <a:r>
              <a:rPr lang="tr-TR" sz="4000" b="1" dirty="0"/>
              <a:t>Teşekkürler</a:t>
            </a:r>
          </a:p>
          <a:p>
            <a:pPr marL="0" indent="0" algn="ctr" fontAlgn="base">
              <a:buNone/>
            </a:pPr>
            <a:endParaRPr lang="tr-TR" sz="4000" b="1" dirty="0"/>
          </a:p>
          <a:p>
            <a:pPr marL="0" indent="0" algn="ctr" fontAlgn="base">
              <a:buNone/>
            </a:pPr>
            <a:r>
              <a:rPr lang="tr-TR" b="1" u="sng" dirty="0">
                <a:solidFill>
                  <a:srgbClr val="FF0000"/>
                </a:solidFill>
              </a:rPr>
              <a:t>Burhan ERAY</a:t>
            </a:r>
          </a:p>
          <a:p>
            <a:pPr marL="0" indent="0" algn="ctr" fontAlgn="base">
              <a:buNone/>
            </a:pPr>
            <a:r>
              <a:rPr lang="tr-TR" b="1" u="sng" dirty="0">
                <a:solidFill>
                  <a:srgbClr val="FF0000"/>
                </a:solidFill>
              </a:rPr>
              <a:t>Mali Müşavir &amp; Bağımsız Denetçi</a:t>
            </a:r>
          </a:p>
          <a:p>
            <a:pPr marL="0" indent="0" algn="ctr" fontAlgn="base">
              <a:buNone/>
            </a:pPr>
            <a:r>
              <a:rPr lang="tr-TR" b="1" u="sng" dirty="0">
                <a:solidFill>
                  <a:srgbClr val="FF0000"/>
                </a:solidFill>
                <a:hlinkClick r:id="rId3"/>
              </a:rPr>
              <a:t>www.burhaneray.com</a:t>
            </a:r>
            <a:endParaRPr lang="tr-TR" b="1" u="sng" dirty="0">
              <a:solidFill>
                <a:srgbClr val="FF0000"/>
              </a:solidFill>
            </a:endParaRPr>
          </a:p>
          <a:p>
            <a:pPr algn="just" fontAlgn="base"/>
            <a:endParaRPr lang="tr-TR" b="1" u="sng" dirty="0">
              <a:solidFill>
                <a:srgbClr val="FF0000"/>
              </a:solidFill>
            </a:endParaRPr>
          </a:p>
          <a:p>
            <a:endParaRPr lang="tr-TR" dirty="0"/>
          </a:p>
        </p:txBody>
      </p:sp>
    </p:spTree>
    <p:extLst>
      <p:ext uri="{BB962C8B-B14F-4D97-AF65-F5344CB8AC3E}">
        <p14:creationId xmlns:p14="http://schemas.microsoft.com/office/powerpoint/2010/main" val="196749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2188825" cy="6858000"/>
          </a:xfrm>
          <a:prstGeom prst="rect">
            <a:avLst/>
          </a:prstGeom>
        </p:spPr>
      </p:pic>
    </p:spTree>
    <p:extLst>
      <p:ext uri="{BB962C8B-B14F-4D97-AF65-F5344CB8AC3E}">
        <p14:creationId xmlns:p14="http://schemas.microsoft.com/office/powerpoint/2010/main" val="359636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2188825" cy="6823163"/>
          </a:xfrm>
          <a:prstGeom prst="rect">
            <a:avLst/>
          </a:prstGeom>
        </p:spPr>
      </p:pic>
    </p:spTree>
    <p:extLst>
      <p:ext uri="{BB962C8B-B14F-4D97-AF65-F5344CB8AC3E}">
        <p14:creationId xmlns:p14="http://schemas.microsoft.com/office/powerpoint/2010/main" val="474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Ürün veya hizmetle ilgili satış sunusu">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spDef>
      <a:spPr>
        <a:ln>
          <a:noFill/>
        </a:ln>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15459463_TF03460555" id="{2D576934-7F61-4319-9D1B-2EE6741344BF}" vid="{51080C34-B298-458B-ACBF-EFE17A561751}"/>
    </a:ext>
  </a:extLst>
</a:theme>
</file>

<file path=ppt/theme/theme2.xml><?xml version="1.0" encoding="utf-8"?>
<a:theme xmlns:a="http://schemas.openxmlformats.org/drawingml/2006/main" name="Ofis Teması">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Ürün veya hizmetle ilgili iş satış sunusu</Template>
  <TotalTime>565</TotalTime>
  <Words>2535</Words>
  <Application>Microsoft Office PowerPoint</Application>
  <PresentationFormat>Özel</PresentationFormat>
  <Paragraphs>423</Paragraphs>
  <Slides>70</Slides>
  <Notes>61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70</vt:i4>
      </vt:variant>
    </vt:vector>
  </HeadingPairs>
  <TitlesOfParts>
    <vt:vector size="77" baseType="lpstr">
      <vt:lpstr>Arial</vt:lpstr>
      <vt:lpstr>Calibri</vt:lpstr>
      <vt:lpstr>Cambria</vt:lpstr>
      <vt:lpstr>Corbel</vt:lpstr>
      <vt:lpstr>Palatino Linotype</vt:lpstr>
      <vt:lpstr>Times New Roman</vt:lpstr>
      <vt:lpstr>Ürün veya hizmetle ilgili satış sunusu</vt:lpstr>
      <vt:lpstr>Vergi ve Sosyal Güvenlik Mevzuatındaki önemli değişiklikler   E-Uygulamalar kapsamındaki son düzenlemeler </vt:lpstr>
      <vt:lpstr>Yazar Kasalardan (ÖKC) Düzenlenen Günlük (Z) Raporlarının Gönderilmesine İlişkin Düzenleme  KDV Beyannamesinde Ocak ayından itibaren yapılacak değişiklik  KDV İndirim dönemi ve indirim hakkına ilişkin yapılan düzenleme  Bireysel Emeklilik Sistemine 2019 yılında dahil olacak işletmeler  Çok Tehlikeli işyerleri için yeni bir prim teşviki daha geldi.  E-Fatura ve E-Defter Uygulamalarına Geçiş Zorunluluğu  Tebliğ Taslaklarına göre 2019 yılında gelecek e-zorunluluklar  Elektronik Tebligat Yönetmeliği</vt:lpstr>
      <vt:lpstr>Yazar Kasalardan (ÖKC) Düzenlenen Günlük (Z) Raporlarının Gönderilmesine İlişkin Düzenleme </vt:lpstr>
      <vt:lpstr>Yazar Kasalardan (ÖKC) Düzenlenen Günlük (Z) Raporlarının Gönderilmesine İlişkin Düzenleme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Vergi ve Sosyal Güvenlik Mevzuatındaki önemli değişiklikler   1 No.lu KDV Beyannamesinde Ocak ayından itibaren yapılacak değişiklik</vt:lpstr>
      <vt:lpstr>KDV Beyannamesinde Ocak ayından itibaren yapılacak değişiklik</vt:lpstr>
      <vt:lpstr>KDV Beyannamesinde Ocak ayından itibaren yapılacak değişiklik</vt:lpstr>
      <vt:lpstr>Vergi ve Sosyal Güvenlik Mevzuatındaki önemli değişiklikler   Bireysel Emeklilik Sistemine 2019 yılında dahil olacak işletmeler</vt:lpstr>
      <vt:lpstr>2019 Yılında BES Kapsamına girecek işletmeler</vt:lpstr>
      <vt:lpstr>2019 Yılında BES Kapsamına girecek işletmeler</vt:lpstr>
      <vt:lpstr>2019 Yılında BES Kapsamına girecek işletmeler</vt:lpstr>
      <vt:lpstr>2019 Yılında BES Kapsamına girecek işletmeler</vt:lpstr>
      <vt:lpstr>2019 Yılında BES Kapsamına girecek işletmeler</vt:lpstr>
      <vt:lpstr>2019 Yılında BES Kapsamına girecek işletmeler</vt:lpstr>
      <vt:lpstr>2019 Yılında BES Kapsamına girecek işletmeler</vt:lpstr>
      <vt:lpstr>Vergi ve Sosyal Güvenlik Mevzuatındaki önemli değişiklikler   2019 yılında uygulanmaya başlanacak düzenlemeler</vt:lpstr>
      <vt:lpstr>KDV İndirim dönemi ve indirim hakkına ilişkin yapılan düzenleme</vt:lpstr>
      <vt:lpstr>KDV İndirim dönemi ve indirim hakkına ilişkin yapılan düzenleme</vt:lpstr>
      <vt:lpstr>KDV İndirim dönemi ve indirim hakkına ilişkin yapılan düzenleme</vt:lpstr>
      <vt:lpstr>ÇOK TEHLİKELİ İŞYERLERİ İÇİN YENİ BİR PRİM TEŞVİKİ DAHA BAŞLIYOR</vt:lpstr>
      <vt:lpstr>ÇOK TEHLİKELİ İŞYERLERİ İÇİN YENİ BİR PRİM TEŞVİKİ DAHA BAŞLIYOR</vt:lpstr>
      <vt:lpstr>ÇOK TEHLİKELİ İŞYERLERİ İÇİN YENİ BİR PRİM TEŞVİKİ DAHA BAŞLIYOR</vt:lpstr>
      <vt:lpstr>ÇOK TEHLİKELİ İŞYERLERİ İÇİN YENİ BİR PRİM TEŞVİKİ DAHA BAŞLIYOR</vt:lpstr>
      <vt:lpstr>ÇOK TEHLİKELİ İŞYERLERİ İÇİN YENİ BİR PRİM TEŞVİKİ DAHA BAŞLIYOR</vt:lpstr>
      <vt:lpstr>ÇOK TEHLİKELİ İŞYERLERİ İÇİN YENİ BİR PRİM TEŞVİKİ DAHA BAŞLIYOR</vt:lpstr>
      <vt:lpstr>E-Uygulamalar kapsamındaki son düzenlemeler     2019 Yılında  Kimler E-Fatura,  E-Müstahsil Makbuzu ve  E-İrsaliyeye Geçmek Zorundadır? </vt:lpstr>
      <vt:lpstr>E-Fatura ve E-Defter Uygulamalarına Geçiş Zorunluluğu</vt:lpstr>
      <vt:lpstr> İhracat Faturalarının  E-Fatura Olma Zorunluluğu</vt:lpstr>
      <vt:lpstr>  Yolcu Beraberi Eşya İhracı Faturalarının  E-Fatura Olma Zorunluluğu</vt:lpstr>
      <vt:lpstr>Bavul Ticareti Kapsamında Düzenlenen Özel Faturaların E-Fatura Olma Zorunluluğu</vt:lpstr>
      <vt:lpstr> E-Arşiv Fatura Uygulamasına Geçiş Zorunluluğu</vt:lpstr>
      <vt:lpstr> E-İrsaliye Uygulamasına Geçiş Zorunluluğu</vt:lpstr>
      <vt:lpstr>E-Serbest Meslek Makbuzu Uygulamasına Geçiş Zorunluluğu </vt:lpstr>
      <vt:lpstr>E-Müstahsil Makbuzu Uygulamasına Geçiş Zorunluluğu  </vt:lpstr>
      <vt:lpstr>E-Uygulamalar kapsamındaki son düzenlemeler        Tebliğ Taslaklarına göre 2019 yılında gelecek zorunluluklar   (Henüz Yürürlüğe girmemiştir.)</vt:lpstr>
      <vt:lpstr>E-Fatura Ve E-Defter Uygulamalarına Geçiş Zorunluluğu</vt:lpstr>
      <vt:lpstr>Bavul Ticareti Kapsamında Düzenlenen Özel Faturaların E-Fatura Olma Zorunluluğu</vt:lpstr>
      <vt:lpstr>Bavul Ticareti Kapsamında Düzenlenen Özel Faturaların E-Fatura Olma Zorunluluğu</vt:lpstr>
      <vt:lpstr>E-Arşiv Fatura Uygulamasına Geçiş Zorunluluğu </vt:lpstr>
      <vt:lpstr>E-Arşiv Fatura Uygulamasına Geçiş Zorunluluğu </vt:lpstr>
      <vt:lpstr>E-Arşiv Fatura Uygulamasına Geçiş Zorunluluğu </vt:lpstr>
      <vt:lpstr>E-Arşiv Fatura Uygulamasına Geçiş Zorunluluğu </vt:lpstr>
      <vt:lpstr>E-Arşiv Fatura Uygulamasına Geçiş Zorunluluğu </vt:lpstr>
      <vt:lpstr>E-Arşiv Fatura Uygulamasına Geçiş Zorunluluğu </vt:lpstr>
      <vt:lpstr>E-İrsaliye Uygulamasına Geçiş Zorunluluğu</vt:lpstr>
      <vt:lpstr>E-İrsaliye Uygulamasına Geçiş Zorunluluğu</vt:lpstr>
      <vt:lpstr>E-Serbest Meslek Makbuzu Uygulamasına Geçiş Zorunluluğu </vt:lpstr>
      <vt:lpstr>E-faturada “İrsaliye yerine geçer” ifadesi kullanılabilir mi?  (16.01.2017 tarih ve 13502 sayılı özelge)</vt:lpstr>
      <vt:lpstr>"İrsaliye yerine geçer." ifadesinin yazılması durumunda ayrıca sevk irsaliyesi düzenleme zorunluluğu var mıdır?  (14.02.2017 tarih ve 10013 sayılı özelge)</vt:lpstr>
      <vt:lpstr>E-arşiv faturası kullanıcısının internet üzerinden satışını yaptığı ürünün müşteri tarafından iadesinde belge düzeni nasıl olmalıdır?  (26.12.2017 tarih ve 262553 sayılı özelge)</vt:lpstr>
      <vt:lpstr>E-Uygulamalar kapsamındaki son düzenlemeler        Elektronik Tebligat Yönetmeliği</vt:lpstr>
      <vt:lpstr>PowerPoint Sunusu</vt:lpstr>
      <vt:lpstr>PowerPoint Sunusu</vt:lpstr>
      <vt:lpstr>PowerPoint Sunusu</vt:lpstr>
      <vt:lpstr>PowerPoint Sunusu</vt:lpstr>
      <vt:lpstr>PowerPoint Sunusu</vt:lpstr>
      <vt:lpstr>PowerPoint Sunusu</vt:lpstr>
      <vt:lpstr>PowerPoint Sunusu</vt:lpstr>
      <vt:lpstr>PowerPoint Sunusu</vt:lpstr>
      <vt:lpstr>MEVCUT KEP ADRESLERİ NE OLACAK?</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E-Ticaret Şirketlerinde  Vergisel Yükümlülükler</dc:title>
  <dc:creator>Burhan ERAY</dc:creator>
  <cp:lastModifiedBy>Burhan ERAY</cp:lastModifiedBy>
  <cp:revision>50</cp:revision>
  <dcterms:created xsi:type="dcterms:W3CDTF">2018-12-14T21:17:43Z</dcterms:created>
  <dcterms:modified xsi:type="dcterms:W3CDTF">2019-01-09T05:45:38Z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